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Lst>
  <p:sldSz cy="6858000" cx="12192000"/>
  <p:notesSz cx="6858000" cy="9144000"/>
  <p:embeddedFontLst>
    <p:embeddedFont>
      <p:font typeface="Source Code Pro"/>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81" roundtripDataSignature="AMtx7mjTxrAlV2yosI2GZW3TjTDD4WNn9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SourceCodePro-boldItalic.fntdata"/><Relationship Id="rId81" Type="http://customschemas.google.com/relationships/presentationmetadata" Target="meta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font" Target="fonts/SourceCodePro-regular.fntdata"/><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font" Target="fonts/SourceCodePro-italic.fntdata"/><Relationship Id="rId34" Type="http://schemas.openxmlformats.org/officeDocument/2006/relationships/slide" Target="slides/slide29.xml"/><Relationship Id="rId78" Type="http://schemas.openxmlformats.org/officeDocument/2006/relationships/font" Target="fonts/SourceCodePro-bold.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C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 name="Google Shape;7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8206e75c9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 name="Google Shape;85;g28206e75c9a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CN"/>
              <a:t>What do we observe? What are data sources for incidents?</a:t>
            </a:r>
            <a:endParaRPr/>
          </a:p>
          <a:p>
            <a:pPr indent="-317500" lvl="0" marL="457200" rtl="0" algn="l">
              <a:lnSpc>
                <a:spcPct val="100000"/>
              </a:lnSpc>
              <a:spcBef>
                <a:spcPts val="0"/>
              </a:spcBef>
              <a:spcAft>
                <a:spcPts val="0"/>
              </a:spcAft>
              <a:buSzPts val="1400"/>
              <a:buChar char="-"/>
            </a:pPr>
            <a:r>
              <a:rPr lang="en-CN"/>
              <a:t>Three sources - Slowmist, Rekt, Cryptosec</a:t>
            </a:r>
            <a:endParaRPr/>
          </a:p>
          <a:p>
            <a:pPr indent="-317500" lvl="0" marL="457200" rtl="0" algn="l">
              <a:lnSpc>
                <a:spcPct val="100000"/>
              </a:lnSpc>
              <a:spcBef>
                <a:spcPts val="0"/>
              </a:spcBef>
              <a:spcAft>
                <a:spcPts val="0"/>
              </a:spcAft>
              <a:buSzPts val="1400"/>
              <a:buChar char="-"/>
            </a:pPr>
            <a:r>
              <a:rPr lang="en-CN"/>
              <a:t>181 “Incidents” - Both attacks and accidents, where user funds are locked or not recoverable</a:t>
            </a:r>
            <a:endParaRPr/>
          </a:p>
          <a:p>
            <a:pPr indent="-317500" lvl="0" marL="457200" rtl="0" algn="l">
              <a:lnSpc>
                <a:spcPct val="100000"/>
              </a:lnSpc>
              <a:spcBef>
                <a:spcPts val="0"/>
              </a:spcBef>
              <a:spcAft>
                <a:spcPts val="0"/>
              </a:spcAft>
              <a:buSzPts val="1400"/>
              <a:buChar char="-"/>
            </a:pPr>
            <a:r>
              <a:rPr lang="en-CN"/>
              <a:t>Total Loss - 3.24 B USD</a:t>
            </a:r>
            <a:endParaRPr/>
          </a:p>
          <a:p>
            <a:pPr indent="-317500" lvl="1" marL="914400" rtl="0" algn="l">
              <a:lnSpc>
                <a:spcPct val="100000"/>
              </a:lnSpc>
              <a:spcBef>
                <a:spcPts val="0"/>
              </a:spcBef>
              <a:spcAft>
                <a:spcPts val="0"/>
              </a:spcAft>
              <a:buSzPts val="1400"/>
              <a:buChar char="-"/>
            </a:pPr>
            <a:r>
              <a:rPr lang="en-CN" sz="1600">
                <a:latin typeface="Arial"/>
                <a:ea typeface="Arial"/>
                <a:cs typeface="Arial"/>
                <a:sym typeface="Arial"/>
              </a:rPr>
              <a:t>Based on data sources, then re-verify the amount with on-chain data </a:t>
            </a:r>
            <a:endParaRPr sz="1600">
              <a:latin typeface="Arial"/>
              <a:ea typeface="Arial"/>
              <a:cs typeface="Arial"/>
              <a:sym typeface="Arial"/>
            </a:endParaRPr>
          </a:p>
          <a:p>
            <a:pPr indent="-317500" lvl="1" marL="914400" rtl="0" algn="l">
              <a:lnSpc>
                <a:spcPct val="100000"/>
              </a:lnSpc>
              <a:spcBef>
                <a:spcPts val="0"/>
              </a:spcBef>
              <a:spcAft>
                <a:spcPts val="0"/>
              </a:spcAft>
              <a:buSzPts val="1400"/>
              <a:buChar char="-"/>
            </a:pPr>
            <a:r>
              <a:rPr lang="en-CN" sz="1600">
                <a:latin typeface="Arial"/>
                <a:ea typeface="Arial"/>
                <a:cs typeface="Arial"/>
                <a:sym typeface="Arial"/>
              </a:rPr>
              <a:t>We rely on Uniswap, Sushiswap, Pancakeswap and Bakery swap as our price oracles when validating on-chain transaction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CN"/>
              <a:t>Questions we try to solve in the following:</a:t>
            </a:r>
            <a:endParaRPr/>
          </a:p>
          <a:p>
            <a:pPr indent="-317500" lvl="0" marL="457200" rtl="0" algn="l">
              <a:lnSpc>
                <a:spcPct val="100000"/>
              </a:lnSpc>
              <a:spcBef>
                <a:spcPts val="0"/>
              </a:spcBef>
              <a:spcAft>
                <a:spcPts val="0"/>
              </a:spcAft>
              <a:buSzPts val="1400"/>
              <a:buChar char="-"/>
            </a:pPr>
            <a:r>
              <a:rPr lang="en-CN"/>
              <a:t>How can we measure DeFi incidents?</a:t>
            </a:r>
            <a:endParaRPr/>
          </a:p>
          <a:p>
            <a:pPr indent="-317500" lvl="0" marL="457200" rtl="0" algn="l">
              <a:lnSpc>
                <a:spcPct val="100000"/>
              </a:lnSpc>
              <a:spcBef>
                <a:spcPts val="0"/>
              </a:spcBef>
              <a:spcAft>
                <a:spcPts val="0"/>
              </a:spcAft>
              <a:buSzPts val="1400"/>
              <a:buChar char="-"/>
            </a:pPr>
            <a:r>
              <a:rPr lang="en-CN"/>
              <a:t>How can we learn from the past to strengthen protocols for the future?</a:t>
            </a:r>
            <a:endParaRPr/>
          </a:p>
        </p:txBody>
      </p:sp>
      <p:sp>
        <p:nvSpPr>
          <p:cNvPr id="86" name="Google Shape;86;g28206e75c9a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C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8206e75c9a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g28206e75c9a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CN"/>
              <a:t>What do we observe? What are data sources for incidents?</a:t>
            </a:r>
            <a:endParaRPr/>
          </a:p>
          <a:p>
            <a:pPr indent="-317500" lvl="0" marL="457200" rtl="0" algn="l">
              <a:lnSpc>
                <a:spcPct val="100000"/>
              </a:lnSpc>
              <a:spcBef>
                <a:spcPts val="0"/>
              </a:spcBef>
              <a:spcAft>
                <a:spcPts val="0"/>
              </a:spcAft>
              <a:buSzPts val="1400"/>
              <a:buChar char="-"/>
            </a:pPr>
            <a:r>
              <a:rPr lang="en-CN"/>
              <a:t>Three sources - Slowmist, Rekt, Cryptosec</a:t>
            </a:r>
            <a:endParaRPr/>
          </a:p>
          <a:p>
            <a:pPr indent="-317500" lvl="0" marL="457200" rtl="0" algn="l">
              <a:lnSpc>
                <a:spcPct val="100000"/>
              </a:lnSpc>
              <a:spcBef>
                <a:spcPts val="0"/>
              </a:spcBef>
              <a:spcAft>
                <a:spcPts val="0"/>
              </a:spcAft>
              <a:buSzPts val="1400"/>
              <a:buChar char="-"/>
            </a:pPr>
            <a:r>
              <a:rPr lang="en-CN"/>
              <a:t>181 “Incidents” - Both attacks and accidents, where user funds are locked or not recoverable</a:t>
            </a:r>
            <a:endParaRPr/>
          </a:p>
          <a:p>
            <a:pPr indent="-317500" lvl="0" marL="457200" rtl="0" algn="l">
              <a:lnSpc>
                <a:spcPct val="100000"/>
              </a:lnSpc>
              <a:spcBef>
                <a:spcPts val="0"/>
              </a:spcBef>
              <a:spcAft>
                <a:spcPts val="0"/>
              </a:spcAft>
              <a:buSzPts val="1400"/>
              <a:buChar char="-"/>
            </a:pPr>
            <a:r>
              <a:rPr lang="en-CN"/>
              <a:t>Total Loss - 3.24 B USD</a:t>
            </a:r>
            <a:endParaRPr/>
          </a:p>
          <a:p>
            <a:pPr indent="-317500" lvl="1" marL="914400" rtl="0" algn="l">
              <a:lnSpc>
                <a:spcPct val="100000"/>
              </a:lnSpc>
              <a:spcBef>
                <a:spcPts val="0"/>
              </a:spcBef>
              <a:spcAft>
                <a:spcPts val="0"/>
              </a:spcAft>
              <a:buSzPts val="1400"/>
              <a:buChar char="-"/>
            </a:pPr>
            <a:r>
              <a:rPr lang="en-CN" sz="1600">
                <a:latin typeface="Arial"/>
                <a:ea typeface="Arial"/>
                <a:cs typeface="Arial"/>
                <a:sym typeface="Arial"/>
              </a:rPr>
              <a:t>Based on data sources, then re-verify the amount with on-chain data </a:t>
            </a:r>
            <a:endParaRPr sz="1600">
              <a:latin typeface="Arial"/>
              <a:ea typeface="Arial"/>
              <a:cs typeface="Arial"/>
              <a:sym typeface="Arial"/>
            </a:endParaRPr>
          </a:p>
          <a:p>
            <a:pPr indent="-317500" lvl="1" marL="914400" rtl="0" algn="l">
              <a:lnSpc>
                <a:spcPct val="100000"/>
              </a:lnSpc>
              <a:spcBef>
                <a:spcPts val="0"/>
              </a:spcBef>
              <a:spcAft>
                <a:spcPts val="0"/>
              </a:spcAft>
              <a:buSzPts val="1400"/>
              <a:buChar char="-"/>
            </a:pPr>
            <a:r>
              <a:rPr lang="en-CN" sz="1600">
                <a:latin typeface="Arial"/>
                <a:ea typeface="Arial"/>
                <a:cs typeface="Arial"/>
                <a:sym typeface="Arial"/>
              </a:rPr>
              <a:t>We rely on Uniswap, Sushiswap, Pancakeswap and Bakery swap as our price oracles when validating on-chain transaction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CN"/>
              <a:t>Questions we try to solve in the following:</a:t>
            </a:r>
            <a:endParaRPr/>
          </a:p>
          <a:p>
            <a:pPr indent="-317500" lvl="0" marL="457200" rtl="0" algn="l">
              <a:lnSpc>
                <a:spcPct val="100000"/>
              </a:lnSpc>
              <a:spcBef>
                <a:spcPts val="0"/>
              </a:spcBef>
              <a:spcAft>
                <a:spcPts val="0"/>
              </a:spcAft>
              <a:buSzPts val="1400"/>
              <a:buChar char="-"/>
            </a:pPr>
            <a:r>
              <a:rPr lang="en-CN"/>
              <a:t>How can we measure DeFi incidents?</a:t>
            </a:r>
            <a:endParaRPr/>
          </a:p>
          <a:p>
            <a:pPr indent="-317500" lvl="0" marL="457200" rtl="0" algn="l">
              <a:lnSpc>
                <a:spcPct val="100000"/>
              </a:lnSpc>
              <a:spcBef>
                <a:spcPts val="0"/>
              </a:spcBef>
              <a:spcAft>
                <a:spcPts val="0"/>
              </a:spcAft>
              <a:buSzPts val="1400"/>
              <a:buChar char="-"/>
            </a:pPr>
            <a:r>
              <a:rPr lang="en-CN"/>
              <a:t>How can we learn from the past to strengthen protocols for the future?</a:t>
            </a:r>
            <a:endParaRPr/>
          </a:p>
        </p:txBody>
      </p:sp>
      <p:sp>
        <p:nvSpPr>
          <p:cNvPr id="104" name="Google Shape;104;g28206e75c9a_0_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C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 name="Google Shape;424;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1" name="Google Shape;431;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2" name="Google Shape;432;p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CN"/>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3" name="Google Shape;453;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4" name="Google Shape;454;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CN"/>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2" name="Google Shape;472;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9" name="Google Shape;479;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6" name="Google Shape;486;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 name="Google Shape;493;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0" name="Google Shape;500;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6" name="Google Shape;506;p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7" name="Google Shape;507;p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CN"/>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3" name="Google Shape;523;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0" name="Google Shape;530;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7" name="Google Shape;537;p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8" name="Google Shape;538;p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CN"/>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4853d9438c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5" name="Google Shape;545;g14853d9438c_0_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CN"/>
              <a:t>What do we observe? What are data sources for incidents?</a:t>
            </a:r>
            <a:endParaRPr/>
          </a:p>
          <a:p>
            <a:pPr indent="-317500" lvl="0" marL="457200" rtl="0" algn="l">
              <a:lnSpc>
                <a:spcPct val="100000"/>
              </a:lnSpc>
              <a:spcBef>
                <a:spcPts val="0"/>
              </a:spcBef>
              <a:spcAft>
                <a:spcPts val="0"/>
              </a:spcAft>
              <a:buSzPts val="1400"/>
              <a:buChar char="-"/>
            </a:pPr>
            <a:r>
              <a:rPr lang="en-CN"/>
              <a:t>Three sources - Slowmist, Rekt, Cryptosec</a:t>
            </a:r>
            <a:endParaRPr/>
          </a:p>
          <a:p>
            <a:pPr indent="-317500" lvl="0" marL="457200" rtl="0" algn="l">
              <a:lnSpc>
                <a:spcPct val="100000"/>
              </a:lnSpc>
              <a:spcBef>
                <a:spcPts val="0"/>
              </a:spcBef>
              <a:spcAft>
                <a:spcPts val="0"/>
              </a:spcAft>
              <a:buSzPts val="1400"/>
              <a:buChar char="-"/>
            </a:pPr>
            <a:r>
              <a:rPr lang="en-CN"/>
              <a:t>181 “Incidents” - Both attacks and accidents, where user funds are locked or not recoverable</a:t>
            </a:r>
            <a:endParaRPr/>
          </a:p>
          <a:p>
            <a:pPr indent="-317500" lvl="0" marL="457200" rtl="0" algn="l">
              <a:lnSpc>
                <a:spcPct val="100000"/>
              </a:lnSpc>
              <a:spcBef>
                <a:spcPts val="0"/>
              </a:spcBef>
              <a:spcAft>
                <a:spcPts val="0"/>
              </a:spcAft>
              <a:buSzPts val="1400"/>
              <a:buChar char="-"/>
            </a:pPr>
            <a:r>
              <a:rPr lang="en-CN"/>
              <a:t>Total Loss - 3.24 B USD</a:t>
            </a:r>
            <a:endParaRPr/>
          </a:p>
          <a:p>
            <a:pPr indent="-317500" lvl="1" marL="914400" rtl="0" algn="l">
              <a:lnSpc>
                <a:spcPct val="100000"/>
              </a:lnSpc>
              <a:spcBef>
                <a:spcPts val="0"/>
              </a:spcBef>
              <a:spcAft>
                <a:spcPts val="0"/>
              </a:spcAft>
              <a:buSzPts val="1400"/>
              <a:buChar char="-"/>
            </a:pPr>
            <a:r>
              <a:rPr lang="en-CN" sz="1600">
                <a:latin typeface="Arial"/>
                <a:ea typeface="Arial"/>
                <a:cs typeface="Arial"/>
                <a:sym typeface="Arial"/>
              </a:rPr>
              <a:t>Based on data sources, then re-verify the amount with on-chain data </a:t>
            </a:r>
            <a:endParaRPr sz="1600">
              <a:latin typeface="Arial"/>
              <a:ea typeface="Arial"/>
              <a:cs typeface="Arial"/>
              <a:sym typeface="Arial"/>
            </a:endParaRPr>
          </a:p>
          <a:p>
            <a:pPr indent="-317500" lvl="1" marL="914400" rtl="0" algn="l">
              <a:lnSpc>
                <a:spcPct val="100000"/>
              </a:lnSpc>
              <a:spcBef>
                <a:spcPts val="0"/>
              </a:spcBef>
              <a:spcAft>
                <a:spcPts val="0"/>
              </a:spcAft>
              <a:buSzPts val="1400"/>
              <a:buChar char="-"/>
            </a:pPr>
            <a:r>
              <a:rPr lang="en-CN" sz="1600">
                <a:latin typeface="Arial"/>
                <a:ea typeface="Arial"/>
                <a:cs typeface="Arial"/>
                <a:sym typeface="Arial"/>
              </a:rPr>
              <a:t>We rely on Uniswap, Sushiswap, Pancakeswap and Bakery swap as our price oracles when validating on-chain transaction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CN"/>
              <a:t>Questions we try to solve in the following:</a:t>
            </a:r>
            <a:endParaRPr/>
          </a:p>
          <a:p>
            <a:pPr indent="-317500" lvl="0" marL="457200" rtl="0" algn="l">
              <a:lnSpc>
                <a:spcPct val="100000"/>
              </a:lnSpc>
              <a:spcBef>
                <a:spcPts val="0"/>
              </a:spcBef>
              <a:spcAft>
                <a:spcPts val="0"/>
              </a:spcAft>
              <a:buSzPts val="1400"/>
              <a:buChar char="-"/>
            </a:pPr>
            <a:r>
              <a:rPr lang="en-CN"/>
              <a:t>How can we measure DeFi incidents?</a:t>
            </a:r>
            <a:endParaRPr/>
          </a:p>
          <a:p>
            <a:pPr indent="-317500" lvl="0" marL="457200" rtl="0" algn="l">
              <a:lnSpc>
                <a:spcPct val="100000"/>
              </a:lnSpc>
              <a:spcBef>
                <a:spcPts val="0"/>
              </a:spcBef>
              <a:spcAft>
                <a:spcPts val="0"/>
              </a:spcAft>
              <a:buSzPts val="1400"/>
              <a:buChar char="-"/>
            </a:pPr>
            <a:r>
              <a:rPr lang="en-CN"/>
              <a:t>How can we learn from the past to strengthen protocols for the future?</a:t>
            </a:r>
            <a:endParaRPr/>
          </a:p>
        </p:txBody>
      </p:sp>
      <p:sp>
        <p:nvSpPr>
          <p:cNvPr id="546" name="Google Shape;546;g14853d9438c_0_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CN"/>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4" name="Google Shape;564;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0" name="Google Shape;570;p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304800" lvl="0" marL="457200" rtl="0" algn="l">
              <a:lnSpc>
                <a:spcPct val="100000"/>
              </a:lnSpc>
              <a:spcBef>
                <a:spcPts val="0"/>
              </a:spcBef>
              <a:spcAft>
                <a:spcPts val="0"/>
              </a:spcAft>
              <a:buSzPts val="1200"/>
              <a:buFont typeface="Arial"/>
              <a:buChar char="-"/>
            </a:pPr>
            <a:r>
              <a:rPr lang="en-CN">
                <a:latin typeface="Arial"/>
                <a:ea typeface="Arial"/>
                <a:cs typeface="Arial"/>
                <a:sym typeface="Arial"/>
              </a:rPr>
              <a:t>An adversary A can deploy a smart contract with transaction txdeploy and then initiate an incident by calling the contract with txfirst. Alternatively, the adversary may directly initiate the incident with txfirst in one of two ways: (i) without using a smart contract; or (ii) by batching the contract deployment and the initiation in a single transaction.</a:t>
            </a:r>
            <a:endParaRPr/>
          </a:p>
        </p:txBody>
      </p:sp>
      <p:sp>
        <p:nvSpPr>
          <p:cNvPr id="571" name="Google Shape;571;p7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CN"/>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3" name="Google Shape;593;p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4" name="Google Shape;594;p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CN"/>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1" name="Google Shape;621;p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2" name="Google Shape;622;p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CN"/>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9" name="Google Shape;629;p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0" name="Google Shape;630;p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CN"/>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3" name="Google Shape;643;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p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9" name="Google Shape;649;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1" name="Google Shape;661;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3" name="Google Shape;673;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0" name="Google Shape;690;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p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6" name="Google Shape;706;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5" name="Google Shape;725;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p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2" name="Google Shape;742;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0" name="Google Shape;760;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9" name="Google Shape;779;p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304800" lvl="0" marL="457200" rtl="0" algn="l">
              <a:lnSpc>
                <a:spcPct val="100000"/>
              </a:lnSpc>
              <a:spcBef>
                <a:spcPts val="0"/>
              </a:spcBef>
              <a:spcAft>
                <a:spcPts val="0"/>
              </a:spcAft>
              <a:buSzPts val="1200"/>
              <a:buFont typeface="Arial"/>
              <a:buChar char="-"/>
            </a:pPr>
            <a:r>
              <a:rPr lang="en-CN">
                <a:latin typeface="Arial"/>
                <a:ea typeface="Arial"/>
                <a:cs typeface="Arial"/>
                <a:sym typeface="Arial"/>
              </a:rPr>
              <a:t>An adversary A can deploy a smart contract with transaction txdeploy and then initiate an incident by calling the contract with txfirst. Alternatively, the adversary may directly initiate the incident with txfirst in one of two ways: (i) without using a smart contract; or (ii) by batching the contract deployment and the initiation in a single transaction.</a:t>
            </a:r>
            <a:endParaRPr/>
          </a:p>
        </p:txBody>
      </p:sp>
      <p:sp>
        <p:nvSpPr>
          <p:cNvPr id="780" name="Google Shape;780;p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CN"/>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6" name="Google Shape;786;p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304800" lvl="0" marL="457200" rtl="0" algn="l">
              <a:lnSpc>
                <a:spcPct val="100000"/>
              </a:lnSpc>
              <a:spcBef>
                <a:spcPts val="0"/>
              </a:spcBef>
              <a:spcAft>
                <a:spcPts val="0"/>
              </a:spcAft>
              <a:buSzPts val="1200"/>
              <a:buFont typeface="Arial"/>
              <a:buChar char="-"/>
            </a:pPr>
            <a:r>
              <a:rPr lang="en-CN">
                <a:latin typeface="Arial"/>
                <a:ea typeface="Arial"/>
                <a:cs typeface="Arial"/>
                <a:sym typeface="Arial"/>
              </a:rPr>
              <a:t>An adversary A can deploy a smart contract with transaction txdeploy and then initiate an incident by calling the contract with txfirst. Alternatively, the adversary may directly initiate the incident with txfirst in one of two ways: (i) without using a smart contract; or (ii) by batching the contract deployment and the initiation in a single transaction.</a:t>
            </a:r>
            <a:endParaRPr/>
          </a:p>
        </p:txBody>
      </p:sp>
      <p:sp>
        <p:nvSpPr>
          <p:cNvPr id="787" name="Google Shape;787;p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CN"/>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4" name="Google Shape;794;p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5" name="Google Shape;795;p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CN"/>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6" name="Google Shape;816;p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7" name="Google Shape;817;p9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CN"/>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p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7" name="Google Shape;827;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p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4" name="Google Shape;834;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p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1" name="Google Shape;841;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p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8" name="Google Shape;848;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7" name="Google Shape;857;p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8" name="Google Shape;858;p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C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5" name="Shape 15"/>
        <p:cNvGrpSpPr/>
        <p:nvPr/>
      </p:nvGrpSpPr>
      <p:grpSpPr>
        <a:xfrm>
          <a:off x="0" y="0"/>
          <a:ext cx="0" cy="0"/>
          <a:chOff x="0" y="0"/>
          <a:chExt cx="0" cy="0"/>
        </a:xfrm>
      </p:grpSpPr>
      <p:pic>
        <p:nvPicPr>
          <p:cNvPr descr="A view of the earth from space&#10;&#10;Description automatically generated with medium confidence" id="16" name="Google Shape;16;p95"/>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7" name="Google Shape;17;p95"/>
          <p:cNvSpPr txBox="1"/>
          <p:nvPr>
            <p:ph type="title"/>
          </p:nvPr>
        </p:nvSpPr>
        <p:spPr>
          <a:xfrm>
            <a:off x="0" y="2971800"/>
            <a:ext cx="12192000" cy="1143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SzPts val="4400"/>
              <a:buNone/>
              <a:defRPr sz="6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0" name="Shape 70"/>
        <p:cNvGrpSpPr/>
        <p:nvPr/>
      </p:nvGrpSpPr>
      <p:grpSpPr>
        <a:xfrm>
          <a:off x="0" y="0"/>
          <a:ext cx="0" cy="0"/>
          <a:chOff x="0" y="0"/>
          <a:chExt cx="0" cy="0"/>
        </a:xfrm>
      </p:grpSpPr>
      <p:sp>
        <p:nvSpPr>
          <p:cNvPr id="71" name="Google Shape;71;p3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3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 name="Google Shape;21;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sp>
        <p:nvSpPr>
          <p:cNvPr id="25" name="Google Shape;25;p96"/>
          <p:cNvSpPr txBox="1"/>
          <p:nvPr>
            <p:ph type="title"/>
          </p:nvPr>
        </p:nvSpPr>
        <p:spPr>
          <a:xfrm>
            <a:off x="415601" y="593368"/>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26" name="Google Shape;26;p96"/>
          <p:cNvSpPr txBox="1"/>
          <p:nvPr>
            <p:ph idx="1" type="body"/>
          </p:nvPr>
        </p:nvSpPr>
        <p:spPr>
          <a:xfrm>
            <a:off x="415601" y="1536634"/>
            <a:ext cx="11360700" cy="4555200"/>
          </a:xfrm>
          <a:prstGeom prst="rect">
            <a:avLst/>
          </a:prstGeom>
          <a:noFill/>
          <a:ln>
            <a:noFill/>
          </a:ln>
        </p:spPr>
        <p:txBody>
          <a:bodyPr anchorCtr="0" anchor="t"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27" name="Google Shape;27;p96"/>
          <p:cNvSpPr txBox="1"/>
          <p:nvPr>
            <p:ph idx="12" type="sldNum"/>
          </p:nvPr>
        </p:nvSpPr>
        <p:spPr>
          <a:xfrm>
            <a:off x="11296611"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17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17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17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17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17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17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17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17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17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2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2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1" name="Google Shape;31;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 name="Shape 34"/>
        <p:cNvGrpSpPr/>
        <p:nvPr/>
      </p:nvGrpSpPr>
      <p:grpSpPr>
        <a:xfrm>
          <a:off x="0" y="0"/>
          <a:ext cx="0" cy="0"/>
          <a:chOff x="0" y="0"/>
          <a:chExt cx="0" cy="0"/>
        </a:xfrm>
      </p:grpSpPr>
      <p:sp>
        <p:nvSpPr>
          <p:cNvPr id="35" name="Google Shape;35;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2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2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1" name="Shape 41"/>
        <p:cNvGrpSpPr/>
        <p:nvPr/>
      </p:nvGrpSpPr>
      <p:grpSpPr>
        <a:xfrm>
          <a:off x="0" y="0"/>
          <a:ext cx="0" cy="0"/>
          <a:chOff x="0" y="0"/>
          <a:chExt cx="0" cy="0"/>
        </a:xfrm>
      </p:grpSpPr>
      <p:sp>
        <p:nvSpPr>
          <p:cNvPr id="42" name="Google Shape;42;p2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2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 name="Google Shape;44;p2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2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 name="Google Shape;46;p2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0" name="Shape 50"/>
        <p:cNvGrpSpPr/>
        <p:nvPr/>
      </p:nvGrpSpPr>
      <p:grpSpPr>
        <a:xfrm>
          <a:off x="0" y="0"/>
          <a:ext cx="0" cy="0"/>
          <a:chOff x="0" y="0"/>
          <a:chExt cx="0" cy="0"/>
        </a:xfrm>
      </p:grpSpPr>
      <p:sp>
        <p:nvSpPr>
          <p:cNvPr id="51" name="Google Shape;51;p2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 name="Google Shape;53;p2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4" name="Google Shape;54;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7" name="Shape 57"/>
        <p:cNvGrpSpPr/>
        <p:nvPr/>
      </p:nvGrpSpPr>
      <p:grpSpPr>
        <a:xfrm>
          <a:off x="0" y="0"/>
          <a:ext cx="0" cy="0"/>
          <a:chOff x="0" y="0"/>
          <a:chExt cx="0" cy="0"/>
        </a:xfrm>
      </p:grpSpPr>
      <p:sp>
        <p:nvSpPr>
          <p:cNvPr id="58" name="Google Shape;58;p3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30"/>
          <p:cNvSpPr/>
          <p:nvPr>
            <p:ph idx="2" type="pic"/>
          </p:nvPr>
        </p:nvSpPr>
        <p:spPr>
          <a:xfrm>
            <a:off x="5183188" y="987425"/>
            <a:ext cx="6172200" cy="4873625"/>
          </a:xfrm>
          <a:prstGeom prst="rect">
            <a:avLst/>
          </a:prstGeom>
          <a:noFill/>
          <a:ln>
            <a:noFill/>
          </a:ln>
        </p:spPr>
      </p:sp>
      <p:sp>
        <p:nvSpPr>
          <p:cNvPr id="60" name="Google Shape;60;p3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1" name="Google Shape;61;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4" name="Shape 64"/>
        <p:cNvGrpSpPr/>
        <p:nvPr/>
      </p:nvGrpSpPr>
      <p:grpSpPr>
        <a:xfrm>
          <a:off x="0" y="0"/>
          <a:ext cx="0" cy="0"/>
          <a:chOff x="0" y="0"/>
          <a:chExt cx="0" cy="0"/>
        </a:xfrm>
      </p:grpSpPr>
      <p:sp>
        <p:nvSpPr>
          <p:cNvPr id="65" name="Google Shape;65;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3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 name="Google Shape;67;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C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eprint.iacr.org/2023/592" TargetMode="External"/><Relationship Id="rId4" Type="http://schemas.openxmlformats.org/officeDocument/2006/relationships/hyperlink" Target="https://rdi.berkeley.edu/"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3.png"/><Relationship Id="rId4" Type="http://schemas.openxmlformats.org/officeDocument/2006/relationships/image" Target="../media/image26.png"/><Relationship Id="rId5" Type="http://schemas.openxmlformats.org/officeDocument/2006/relationships/image" Target="../media/image21.png"/><Relationship Id="rId6"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6.png"/><Relationship Id="rId4" Type="http://schemas.openxmlformats.org/officeDocument/2006/relationships/image" Target="../media/image18.png"/><Relationship Id="rId5"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2.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6.png"/><Relationship Id="rId4" Type="http://schemas.openxmlformats.org/officeDocument/2006/relationships/image" Target="../media/image1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32.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2.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4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13.png"/><Relationship Id="rId4" Type="http://schemas.openxmlformats.org/officeDocument/2006/relationships/image" Target="../media/image26.png"/><Relationship Id="rId5" Type="http://schemas.openxmlformats.org/officeDocument/2006/relationships/image" Target="../media/image21.png"/><Relationship Id="rId6" Type="http://schemas.openxmlformats.org/officeDocument/2006/relationships/image" Target="../media/image1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36.png"/><Relationship Id="rId4" Type="http://schemas.openxmlformats.org/officeDocument/2006/relationships/image" Target="../media/image18.png"/><Relationship Id="rId5" Type="http://schemas.openxmlformats.org/officeDocument/2006/relationships/image" Target="../media/image2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4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4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47.png"/><Relationship Id="rId4" Type="http://schemas.openxmlformats.org/officeDocument/2006/relationships/image" Target="../media/image4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 Id="rId3" Type="http://schemas.openxmlformats.org/officeDocument/2006/relationships/image" Target="../media/image4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descr="Dark Mist 4K Wallpaper Gallery | Dark wallpaper, Dark forest, Forest  wallpaper iphone" id="80" name="Google Shape;80;p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81" name="Google Shape;81;p2"/>
          <p:cNvSpPr txBox="1"/>
          <p:nvPr/>
        </p:nvSpPr>
        <p:spPr>
          <a:xfrm>
            <a:off x="1733913" y="1665054"/>
            <a:ext cx="8724173" cy="2123658"/>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CN" sz="4400" u="none" cap="none" strike="noStrike">
                <a:solidFill>
                  <a:schemeClr val="lt1"/>
                </a:solidFill>
                <a:latin typeface="Calibri"/>
                <a:ea typeface="Calibri"/>
                <a:cs typeface="Calibri"/>
                <a:sym typeface="Calibri"/>
              </a:rPr>
              <a:t>AI-Enhanced Security in Decentralized Finance: Leveraging LLMs for Proactive Defense</a:t>
            </a:r>
            <a:endParaRPr b="0" i="0" sz="3600" u="none" cap="none" strike="noStrike">
              <a:solidFill>
                <a:schemeClr val="lt1"/>
              </a:solidFill>
              <a:latin typeface="Calibri"/>
              <a:ea typeface="Calibri"/>
              <a:cs typeface="Calibri"/>
              <a:sym typeface="Calibri"/>
            </a:endParaRPr>
          </a:p>
        </p:txBody>
      </p:sp>
      <p:sp>
        <p:nvSpPr>
          <p:cNvPr id="82" name="Google Shape;82;p2"/>
          <p:cNvSpPr txBox="1"/>
          <p:nvPr/>
        </p:nvSpPr>
        <p:spPr>
          <a:xfrm>
            <a:off x="3906802" y="4770200"/>
            <a:ext cx="6551400" cy="9543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CN" sz="2800" u="none" cap="none" strike="noStrike">
                <a:solidFill>
                  <a:schemeClr val="lt1"/>
                </a:solidFill>
                <a:latin typeface="Calibri"/>
                <a:ea typeface="Calibri"/>
                <a:cs typeface="Calibri"/>
                <a:sym typeface="Calibri"/>
              </a:rPr>
              <a:t>Liyi Zhou</a:t>
            </a:r>
            <a:endParaRPr b="0" i="0" sz="2800" u="none" cap="none" strike="noStrike">
              <a:solidFill>
                <a:schemeClr val="lt1"/>
              </a:solidFill>
              <a:latin typeface="Calibri"/>
              <a:ea typeface="Calibri"/>
              <a:cs typeface="Calibri"/>
              <a:sym typeface="Calibri"/>
            </a:endParaRPr>
          </a:p>
          <a:p>
            <a:pPr indent="0" lvl="0" marL="0" marR="0" rtl="0" algn="r">
              <a:lnSpc>
                <a:spcPct val="100000"/>
              </a:lnSpc>
              <a:spcBef>
                <a:spcPts val="0"/>
              </a:spcBef>
              <a:spcAft>
                <a:spcPts val="0"/>
              </a:spcAft>
              <a:buNone/>
            </a:pPr>
            <a:r>
              <a:rPr lang="en-CN" sz="2800">
                <a:solidFill>
                  <a:schemeClr val="lt1"/>
                </a:solidFill>
                <a:latin typeface="Calibri"/>
                <a:ea typeface="Calibri"/>
                <a:cs typeface="Calibri"/>
                <a:sym typeface="Calibri"/>
              </a:rPr>
              <a:t>PhD student @</a:t>
            </a:r>
            <a:r>
              <a:rPr b="0" i="0" lang="en-CN" sz="2800" u="none" cap="none" strike="noStrike">
                <a:solidFill>
                  <a:schemeClr val="lt1"/>
                </a:solidFill>
                <a:latin typeface="Calibri"/>
                <a:ea typeface="Calibri"/>
                <a:cs typeface="Calibri"/>
                <a:sym typeface="Calibri"/>
              </a:rPr>
              <a:t>Imperial College London</a:t>
            </a:r>
            <a:endParaRPr sz="280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4"/>
          <p:cNvSpPr txBox="1"/>
          <p:nvPr>
            <p:ph idx="12" type="sldNum"/>
          </p:nvPr>
        </p:nvSpPr>
        <p:spPr>
          <a:xfrm>
            <a:off x="9652000" y="6245227"/>
            <a:ext cx="2133600" cy="476251"/>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N" sz="1500" u="none" cap="none" strike="noStrike">
                <a:solidFill>
                  <a:schemeClr val="dk1"/>
                </a:solidFill>
                <a:latin typeface="Arial"/>
                <a:ea typeface="Arial"/>
                <a:cs typeface="Arial"/>
                <a:sym typeface="Arial"/>
              </a:rPr>
              <a:t>‹#›</a:t>
            </a:fld>
            <a:endParaRPr b="0" i="0" sz="1500" u="none" cap="none" strike="noStrike">
              <a:solidFill>
                <a:schemeClr val="dk1"/>
              </a:solidFill>
              <a:latin typeface="Arial"/>
              <a:ea typeface="Arial"/>
              <a:cs typeface="Arial"/>
              <a:sym typeface="Arial"/>
            </a:endParaRPr>
          </a:p>
        </p:txBody>
      </p:sp>
      <p:sp>
        <p:nvSpPr>
          <p:cNvPr id="180" name="Google Shape;180;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CN"/>
              <a:t>An automated Smart Contract Review</a:t>
            </a:r>
            <a:endParaRPr/>
          </a:p>
        </p:txBody>
      </p:sp>
      <p:pic>
        <p:nvPicPr>
          <p:cNvPr descr="A picture containing text, screenshot, document, font&#10;&#10;Description automatically generated" id="181" name="Google Shape;181;p34"/>
          <p:cNvPicPr preferRelativeResize="0"/>
          <p:nvPr/>
        </p:nvPicPr>
        <p:blipFill rotWithShape="1">
          <a:blip r:embed="rId3">
            <a:alphaModFix/>
          </a:blip>
          <a:srcRect b="0" l="0" r="0" t="0"/>
          <a:stretch/>
        </p:blipFill>
        <p:spPr>
          <a:xfrm>
            <a:off x="723253" y="1514642"/>
            <a:ext cx="10515600" cy="663838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CN"/>
              <a:t>Tested Vulnerabilities + Ground Truth</a:t>
            </a:r>
            <a:endParaRPr/>
          </a:p>
        </p:txBody>
      </p:sp>
      <p:sp>
        <p:nvSpPr>
          <p:cNvPr id="187" name="Google Shape;187;p36"/>
          <p:cNvSpPr txBox="1"/>
          <p:nvPr>
            <p:ph idx="12" type="sldNum"/>
          </p:nvPr>
        </p:nvSpPr>
        <p:spPr>
          <a:xfrm>
            <a:off x="9652000" y="6245227"/>
            <a:ext cx="2133600" cy="476251"/>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N" sz="1500" u="none" cap="none" strike="noStrike">
                <a:solidFill>
                  <a:schemeClr val="dk1"/>
                </a:solidFill>
                <a:latin typeface="Arial"/>
                <a:ea typeface="Arial"/>
                <a:cs typeface="Arial"/>
                <a:sym typeface="Arial"/>
              </a:rPr>
              <a:t>‹#›</a:t>
            </a:fld>
            <a:endParaRPr b="0" i="0" sz="1500" u="none" cap="none" strike="noStrike">
              <a:solidFill>
                <a:schemeClr val="dk1"/>
              </a:solidFill>
              <a:latin typeface="Arial"/>
              <a:ea typeface="Arial"/>
              <a:cs typeface="Arial"/>
              <a:sym typeface="Arial"/>
            </a:endParaRPr>
          </a:p>
        </p:txBody>
      </p:sp>
      <p:sp>
        <p:nvSpPr>
          <p:cNvPr id="188" name="Google Shape;188;p3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342883" lvl="0" marL="342883" rtl="0" algn="l">
              <a:lnSpc>
                <a:spcPct val="90000"/>
              </a:lnSpc>
              <a:spcBef>
                <a:spcPts val="640"/>
              </a:spcBef>
              <a:spcAft>
                <a:spcPts val="0"/>
              </a:spcAft>
              <a:buClr>
                <a:schemeClr val="accent2"/>
              </a:buClr>
              <a:buSzPts val="1800"/>
              <a:buFont typeface="Noto Sans Symbols"/>
              <a:buChar char="▪"/>
            </a:pPr>
            <a:r>
              <a:rPr b="0" i="0" lang="en-CN" sz="3200" u="none" cap="none" strike="noStrike">
                <a:solidFill>
                  <a:schemeClr val="accent2"/>
                </a:solidFill>
                <a:latin typeface="Calibri"/>
                <a:ea typeface="Calibri"/>
                <a:cs typeface="Calibri"/>
                <a:sym typeface="Calibri"/>
              </a:rPr>
              <a:t>38 categories, e.g.</a:t>
            </a:r>
            <a:endParaRPr/>
          </a:p>
          <a:p>
            <a:pPr indent="-285736" lvl="1" marL="742913" marR="0" rtl="0" algn="l">
              <a:lnSpc>
                <a:spcPct val="90000"/>
              </a:lnSpc>
              <a:spcBef>
                <a:spcPts val="560"/>
              </a:spcBef>
              <a:spcAft>
                <a:spcPts val="0"/>
              </a:spcAft>
              <a:buClr>
                <a:schemeClr val="dk1"/>
              </a:buClr>
              <a:buSzPts val="1800"/>
              <a:buFont typeface="Noto Sans Symbols"/>
              <a:buChar char="▪"/>
            </a:pPr>
            <a:r>
              <a:rPr b="0" i="0" lang="en-CN" sz="2800" u="none" cap="none" strike="noStrike">
                <a:solidFill>
                  <a:schemeClr val="dk1"/>
                </a:solidFill>
                <a:latin typeface="Calibri"/>
                <a:ea typeface="Calibri"/>
                <a:cs typeface="Calibri"/>
                <a:sym typeface="Calibri"/>
              </a:rPr>
              <a:t>Reentrancy</a:t>
            </a:r>
            <a:endParaRPr b="0" i="0" sz="2800" u="none" cap="none" strike="noStrike">
              <a:solidFill>
                <a:schemeClr val="dk1"/>
              </a:solidFill>
              <a:latin typeface="Calibri"/>
              <a:ea typeface="Calibri"/>
              <a:cs typeface="Calibri"/>
              <a:sym typeface="Calibri"/>
            </a:endParaRPr>
          </a:p>
          <a:p>
            <a:pPr indent="-285736" lvl="1" marL="742913" marR="0" rtl="0" algn="l">
              <a:lnSpc>
                <a:spcPct val="90000"/>
              </a:lnSpc>
              <a:spcBef>
                <a:spcPts val="560"/>
              </a:spcBef>
              <a:spcAft>
                <a:spcPts val="0"/>
              </a:spcAft>
              <a:buClr>
                <a:schemeClr val="dk1"/>
              </a:buClr>
              <a:buSzPts val="1800"/>
              <a:buFont typeface="Noto Sans Symbols"/>
              <a:buChar char="▪"/>
            </a:pPr>
            <a:r>
              <a:rPr b="0" i="0" lang="en-CN" sz="2800" u="none" cap="none" strike="noStrike">
                <a:solidFill>
                  <a:schemeClr val="dk1"/>
                </a:solidFill>
                <a:latin typeface="Calibri"/>
                <a:ea typeface="Calibri"/>
                <a:cs typeface="Calibri"/>
                <a:sym typeface="Calibri"/>
              </a:rPr>
              <a:t>On-chain oracle manipulation</a:t>
            </a:r>
            <a:endParaRPr/>
          </a:p>
          <a:p>
            <a:pPr indent="-285736" lvl="1" marL="742913" marR="0" rtl="0" algn="l">
              <a:lnSpc>
                <a:spcPct val="90000"/>
              </a:lnSpc>
              <a:spcBef>
                <a:spcPts val="560"/>
              </a:spcBef>
              <a:spcAft>
                <a:spcPts val="0"/>
              </a:spcAft>
              <a:buClr>
                <a:schemeClr val="dk1"/>
              </a:buClr>
              <a:buSzPts val="1800"/>
              <a:buFont typeface="Noto Sans Symbols"/>
              <a:buChar char="▪"/>
            </a:pPr>
            <a:r>
              <a:rPr b="0" i="0" lang="en-CN" sz="2800" u="none" cap="none" strike="noStrike">
                <a:solidFill>
                  <a:schemeClr val="dk1"/>
                </a:solidFill>
                <a:latin typeface="Calibri"/>
                <a:ea typeface="Calibri"/>
                <a:cs typeface="Calibri"/>
                <a:sym typeface="Calibri"/>
              </a:rPr>
              <a:t>Absence of code logic or sanity checks</a:t>
            </a:r>
            <a:endParaRPr/>
          </a:p>
          <a:p>
            <a:pPr indent="-171436" lvl="1" marL="742913" marR="0" rtl="0" algn="l">
              <a:lnSpc>
                <a:spcPct val="90000"/>
              </a:lnSpc>
              <a:spcBef>
                <a:spcPts val="560"/>
              </a:spcBef>
              <a:spcAft>
                <a:spcPts val="0"/>
              </a:spcAft>
              <a:buClr>
                <a:schemeClr val="dk1"/>
              </a:buClr>
              <a:buSzPts val="1800"/>
              <a:buFont typeface="Noto Sans Symbols"/>
              <a:buNone/>
            </a:pPr>
            <a:r>
              <a:t/>
            </a:r>
            <a:endParaRPr b="0" i="0" sz="2800" u="none" cap="none" strike="noStrike">
              <a:solidFill>
                <a:schemeClr val="dk1"/>
              </a:solidFill>
              <a:latin typeface="Calibri"/>
              <a:ea typeface="Calibri"/>
              <a:cs typeface="Calibri"/>
              <a:sym typeface="Calibri"/>
            </a:endParaRPr>
          </a:p>
          <a:p>
            <a:pPr indent="-342883" lvl="0" marL="342883" rtl="0" algn="l">
              <a:lnSpc>
                <a:spcPct val="90000"/>
              </a:lnSpc>
              <a:spcBef>
                <a:spcPts val="640"/>
              </a:spcBef>
              <a:spcAft>
                <a:spcPts val="0"/>
              </a:spcAft>
              <a:buClr>
                <a:schemeClr val="accent2"/>
              </a:buClr>
              <a:buSzPts val="1800"/>
              <a:buFont typeface="Noto Sans Symbols"/>
              <a:buChar char="▪"/>
            </a:pPr>
            <a:r>
              <a:rPr b="0" i="0" lang="en-CN" sz="3200" u="none" cap="none" strike="noStrike">
                <a:solidFill>
                  <a:schemeClr val="accent2"/>
                </a:solidFill>
                <a:latin typeface="Calibri"/>
                <a:ea typeface="Calibri"/>
                <a:cs typeface="Calibri"/>
                <a:sym typeface="Calibri"/>
              </a:rPr>
              <a:t>51 vulnerable contracts</a:t>
            </a:r>
            <a:endParaRPr/>
          </a:p>
          <a:p>
            <a:pPr indent="-285736" lvl="1" marL="742913" marR="0" rtl="0" algn="l">
              <a:lnSpc>
                <a:spcPct val="90000"/>
              </a:lnSpc>
              <a:spcBef>
                <a:spcPts val="560"/>
              </a:spcBef>
              <a:spcAft>
                <a:spcPts val="0"/>
              </a:spcAft>
              <a:buClr>
                <a:schemeClr val="dk1"/>
              </a:buClr>
              <a:buSzPts val="1800"/>
              <a:buFont typeface="Noto Sans Symbols"/>
              <a:buChar char="▪"/>
            </a:pPr>
            <a:r>
              <a:rPr b="0" i="0" lang="en-CN" sz="2800" u="none" cap="none" strike="noStrike">
                <a:solidFill>
                  <a:schemeClr val="dk1"/>
                </a:solidFill>
                <a:latin typeface="Calibri"/>
                <a:ea typeface="Calibri"/>
                <a:cs typeface="Calibri"/>
                <a:sym typeface="Calibri"/>
              </a:rPr>
              <a:t>Vulnerabilities on 4 system layers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7"/>
          <p:cNvSpPr txBox="1"/>
          <p:nvPr>
            <p:ph idx="12" type="sldNum"/>
          </p:nvPr>
        </p:nvSpPr>
        <p:spPr>
          <a:xfrm>
            <a:off x="9652000" y="6245227"/>
            <a:ext cx="2133600" cy="476251"/>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N" sz="1500" u="none" cap="none" strike="noStrike">
                <a:solidFill>
                  <a:schemeClr val="dk1"/>
                </a:solidFill>
                <a:latin typeface="Arial"/>
                <a:ea typeface="Arial"/>
                <a:cs typeface="Arial"/>
                <a:sym typeface="Arial"/>
              </a:rPr>
              <a:t>‹#›</a:t>
            </a:fld>
            <a:endParaRPr b="0" i="0" sz="1500" u="none" cap="none" strike="noStrike">
              <a:solidFill>
                <a:schemeClr val="dk1"/>
              </a:solidFill>
              <a:latin typeface="Arial"/>
              <a:ea typeface="Arial"/>
              <a:cs typeface="Arial"/>
              <a:sym typeface="Arial"/>
            </a:endParaRPr>
          </a:p>
        </p:txBody>
      </p:sp>
      <p:sp>
        <p:nvSpPr>
          <p:cNvPr id="194" name="Google Shape;194;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CN"/>
              <a:t>Results?</a:t>
            </a:r>
            <a:endParaRPr/>
          </a:p>
        </p:txBody>
      </p:sp>
      <p:pic>
        <p:nvPicPr>
          <p:cNvPr id="195" name="Google Shape;195;p37"/>
          <p:cNvPicPr preferRelativeResize="0"/>
          <p:nvPr/>
        </p:nvPicPr>
        <p:blipFill>
          <a:blip r:embed="rId3">
            <a:alphaModFix/>
          </a:blip>
          <a:stretch>
            <a:fillRect/>
          </a:stretch>
        </p:blipFill>
        <p:spPr>
          <a:xfrm>
            <a:off x="152400" y="1843088"/>
            <a:ext cx="11887201" cy="358705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8"/>
          <p:cNvSpPr txBox="1"/>
          <p:nvPr>
            <p:ph idx="12" type="sldNum"/>
          </p:nvPr>
        </p:nvSpPr>
        <p:spPr>
          <a:xfrm>
            <a:off x="9652000" y="6245227"/>
            <a:ext cx="2133600" cy="476251"/>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N" sz="1500" u="none" cap="none" strike="noStrike">
                <a:solidFill>
                  <a:schemeClr val="dk1"/>
                </a:solidFill>
                <a:latin typeface="Arial"/>
                <a:ea typeface="Arial"/>
                <a:cs typeface="Arial"/>
                <a:sym typeface="Arial"/>
              </a:rPr>
              <a:t>‹#›</a:t>
            </a:fld>
            <a:endParaRPr b="0" i="0" sz="1500" u="none" cap="none" strike="noStrike">
              <a:solidFill>
                <a:schemeClr val="dk1"/>
              </a:solidFill>
              <a:latin typeface="Arial"/>
              <a:ea typeface="Arial"/>
              <a:cs typeface="Arial"/>
              <a:sym typeface="Arial"/>
            </a:endParaRPr>
          </a:p>
        </p:txBody>
      </p:sp>
      <p:sp>
        <p:nvSpPr>
          <p:cNvPr id="201" name="Google Shape;201;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CN"/>
              <a:t>Considerations</a:t>
            </a:r>
            <a:endParaRPr/>
          </a:p>
        </p:txBody>
      </p:sp>
      <p:sp>
        <p:nvSpPr>
          <p:cNvPr id="202" name="Google Shape;202;p38"/>
          <p:cNvSpPr txBox="1"/>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342883" lvl="0" marL="342883" marR="0" rtl="0" algn="l">
              <a:lnSpc>
                <a:spcPct val="90000"/>
              </a:lnSpc>
              <a:spcBef>
                <a:spcPts val="640"/>
              </a:spcBef>
              <a:spcAft>
                <a:spcPts val="0"/>
              </a:spcAft>
              <a:buClr>
                <a:schemeClr val="accent2"/>
              </a:buClr>
              <a:buSzPts val="1800"/>
              <a:buFont typeface="Noto Sans Symbols"/>
              <a:buChar char="▪"/>
            </a:pPr>
            <a:r>
              <a:rPr b="0" i="0" lang="en-CN" sz="3200" u="none" cap="none" strike="noStrike">
                <a:solidFill>
                  <a:schemeClr val="accent2"/>
                </a:solidFill>
                <a:latin typeface="Calibri"/>
                <a:ea typeface="Calibri"/>
                <a:cs typeface="Calibri"/>
                <a:sym typeface="Calibri"/>
              </a:rPr>
              <a:t>Training data</a:t>
            </a:r>
            <a:endParaRPr/>
          </a:p>
          <a:p>
            <a:pPr indent="-342883" lvl="0" marL="342883" marR="0" rtl="0" algn="l">
              <a:lnSpc>
                <a:spcPct val="90000"/>
              </a:lnSpc>
              <a:spcBef>
                <a:spcPts val="640"/>
              </a:spcBef>
              <a:spcAft>
                <a:spcPts val="0"/>
              </a:spcAft>
              <a:buClr>
                <a:schemeClr val="accent2"/>
              </a:buClr>
              <a:buSzPts val="1800"/>
              <a:buFont typeface="Noto Sans Symbols"/>
              <a:buChar char="▪"/>
            </a:pPr>
            <a:r>
              <a:rPr b="0" i="0" lang="en-CN" sz="3200" u="none" cap="none" strike="noStrike">
                <a:solidFill>
                  <a:schemeClr val="accent2"/>
                </a:solidFill>
                <a:latin typeface="Calibri"/>
                <a:ea typeface="Calibri"/>
                <a:cs typeface="Calibri"/>
                <a:sym typeface="Calibri"/>
              </a:rPr>
              <a:t>Reproducibility</a:t>
            </a:r>
            <a:endParaRPr/>
          </a:p>
          <a:p>
            <a:pPr indent="-342883" lvl="0" marL="342883" marR="0" rtl="0" algn="l">
              <a:lnSpc>
                <a:spcPct val="90000"/>
              </a:lnSpc>
              <a:spcBef>
                <a:spcPts val="640"/>
              </a:spcBef>
              <a:spcAft>
                <a:spcPts val="0"/>
              </a:spcAft>
              <a:buClr>
                <a:schemeClr val="accent2"/>
              </a:buClr>
              <a:buSzPts val="1800"/>
              <a:buFont typeface="Noto Sans Symbols"/>
              <a:buChar char="▪"/>
            </a:pPr>
            <a:r>
              <a:rPr b="0" i="0" lang="en-CN" sz="3200" u="none" cap="none" strike="noStrike">
                <a:solidFill>
                  <a:schemeClr val="accent2"/>
                </a:solidFill>
                <a:latin typeface="Calibri"/>
                <a:ea typeface="Calibri"/>
                <a:cs typeface="Calibri"/>
                <a:sym typeface="Calibri"/>
              </a:rPr>
              <a:t>Binary or Non-binary classification</a:t>
            </a:r>
            <a:endParaRPr/>
          </a:p>
          <a:p>
            <a:pPr indent="-342883" lvl="0" marL="342883" marR="0" rtl="0" algn="l">
              <a:lnSpc>
                <a:spcPct val="90000"/>
              </a:lnSpc>
              <a:spcBef>
                <a:spcPts val="640"/>
              </a:spcBef>
              <a:spcAft>
                <a:spcPts val="0"/>
              </a:spcAft>
              <a:buClr>
                <a:schemeClr val="accent2"/>
              </a:buClr>
              <a:buSzPts val="1800"/>
              <a:buFont typeface="Noto Sans Symbols"/>
              <a:buChar char="▪"/>
            </a:pPr>
            <a:r>
              <a:rPr b="0" i="0" lang="en-CN" sz="3200" u="none" cap="none" strike="noStrike">
                <a:solidFill>
                  <a:schemeClr val="accent2"/>
                </a:solidFill>
                <a:latin typeface="Calibri"/>
                <a:ea typeface="Calibri"/>
                <a:cs typeface="Calibri"/>
                <a:sym typeface="Calibri"/>
              </a:rPr>
              <a:t>False Positives</a:t>
            </a:r>
            <a:endParaRPr/>
          </a:p>
          <a:p>
            <a:pPr indent="-342883" lvl="0" marL="342883" marR="0" rtl="0" algn="l">
              <a:lnSpc>
                <a:spcPct val="90000"/>
              </a:lnSpc>
              <a:spcBef>
                <a:spcPts val="640"/>
              </a:spcBef>
              <a:spcAft>
                <a:spcPts val="0"/>
              </a:spcAft>
              <a:buClr>
                <a:schemeClr val="accent2"/>
              </a:buClr>
              <a:buSzPts val="1800"/>
              <a:buFont typeface="Noto Sans Symbols"/>
              <a:buChar char="▪"/>
            </a:pPr>
            <a:r>
              <a:rPr b="0" i="0" lang="en-CN" sz="3200" u="none" cap="none" strike="noStrike">
                <a:solidFill>
                  <a:schemeClr val="accent2"/>
                </a:solidFill>
                <a:latin typeface="Calibri"/>
                <a:ea typeface="Calibri"/>
                <a:cs typeface="Calibri"/>
                <a:sym typeface="Calibri"/>
              </a:rPr>
              <a:t>Truncation</a:t>
            </a:r>
            <a:endParaRPr/>
          </a:p>
          <a:p>
            <a:pPr indent="-342883" lvl="0" marL="342883" marR="0" rtl="0" algn="l">
              <a:lnSpc>
                <a:spcPct val="90000"/>
              </a:lnSpc>
              <a:spcBef>
                <a:spcPts val="640"/>
              </a:spcBef>
              <a:spcAft>
                <a:spcPts val="0"/>
              </a:spcAft>
              <a:buClr>
                <a:schemeClr val="accent2"/>
              </a:buClr>
              <a:buSzPts val="1800"/>
              <a:buFont typeface="Noto Sans Symbols"/>
              <a:buChar char="▪"/>
            </a:pPr>
            <a:r>
              <a:rPr b="0" i="0" lang="en-CN" sz="3200" u="none" cap="none" strike="noStrike">
                <a:solidFill>
                  <a:schemeClr val="accent2"/>
                </a:solidFill>
                <a:latin typeface="Calibri"/>
                <a:ea typeface="Calibri"/>
                <a:cs typeface="Calibri"/>
                <a:sym typeface="Calibri"/>
              </a:rPr>
              <a:t>Context length</a:t>
            </a:r>
            <a:endParaRPr/>
          </a:p>
          <a:p>
            <a:pPr indent="-342883" lvl="0" marL="342883" marR="0" rtl="0" algn="l">
              <a:lnSpc>
                <a:spcPct val="90000"/>
              </a:lnSpc>
              <a:spcBef>
                <a:spcPts val="640"/>
              </a:spcBef>
              <a:spcAft>
                <a:spcPts val="0"/>
              </a:spcAft>
              <a:buClr>
                <a:schemeClr val="accent2"/>
              </a:buClr>
              <a:buSzPts val="1800"/>
              <a:buFont typeface="Noto Sans Symbols"/>
              <a:buChar char="▪"/>
            </a:pPr>
            <a:r>
              <a:rPr b="0" i="0" lang="en-CN" sz="3200" u="none" cap="none" strike="noStrike">
                <a:solidFill>
                  <a:schemeClr val="accent2"/>
                </a:solidFill>
                <a:latin typeface="Calibri"/>
                <a:ea typeface="Calibri"/>
                <a:cs typeface="Calibri"/>
                <a:sym typeface="Calibri"/>
              </a:rPr>
              <a:t>Model temperature</a:t>
            </a:r>
            <a:endParaRPr/>
          </a:p>
          <a:p>
            <a:pPr indent="-228583" lvl="0" marL="342883" marR="0" rtl="0" algn="l">
              <a:lnSpc>
                <a:spcPct val="90000"/>
              </a:lnSpc>
              <a:spcBef>
                <a:spcPts val="640"/>
              </a:spcBef>
              <a:spcAft>
                <a:spcPts val="0"/>
              </a:spcAft>
              <a:buClr>
                <a:schemeClr val="accent2"/>
              </a:buClr>
              <a:buSzPts val="1800"/>
              <a:buFont typeface="Noto Sans Symbols"/>
              <a:buNone/>
            </a:pPr>
            <a:r>
              <a:t/>
            </a:r>
            <a:endParaRPr b="0" i="0" sz="3200" u="none" cap="none" strike="noStrike">
              <a:solidFill>
                <a:schemeClr val="accent2"/>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9"/>
          <p:cNvSpPr txBox="1"/>
          <p:nvPr>
            <p:ph idx="12" type="sldNum"/>
          </p:nvPr>
        </p:nvSpPr>
        <p:spPr>
          <a:xfrm>
            <a:off x="9652000" y="6245227"/>
            <a:ext cx="2133600" cy="476251"/>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N" sz="1500" u="none" cap="none" strike="noStrike">
                <a:solidFill>
                  <a:schemeClr val="dk1"/>
                </a:solidFill>
                <a:latin typeface="Arial"/>
                <a:ea typeface="Arial"/>
                <a:cs typeface="Arial"/>
                <a:sym typeface="Arial"/>
              </a:rPr>
              <a:t>‹#›</a:t>
            </a:fld>
            <a:endParaRPr b="0" i="0" sz="1500" u="none" cap="none" strike="noStrike">
              <a:solidFill>
                <a:schemeClr val="dk1"/>
              </a:solidFill>
              <a:latin typeface="Arial"/>
              <a:ea typeface="Arial"/>
              <a:cs typeface="Arial"/>
              <a:sym typeface="Arial"/>
            </a:endParaRPr>
          </a:p>
        </p:txBody>
      </p:sp>
      <p:sp>
        <p:nvSpPr>
          <p:cNvPr id="208" name="Google Shape;208;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CN"/>
              <a:t>Do we still need a manual audit?</a:t>
            </a:r>
            <a:endParaRPr/>
          </a:p>
        </p:txBody>
      </p:sp>
      <p:sp>
        <p:nvSpPr>
          <p:cNvPr id="209" name="Google Shape;209;p39"/>
          <p:cNvSpPr/>
          <p:nvPr/>
        </p:nvSpPr>
        <p:spPr>
          <a:xfrm>
            <a:off x="4085896" y="1679953"/>
            <a:ext cx="4020207" cy="1325564"/>
          </a:xfrm>
          <a:prstGeom prst="roundRect">
            <a:avLst>
              <a:gd fmla="val 16667" name="adj"/>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CN" sz="4000" u="none" cap="none" strike="noStrike">
                <a:solidFill>
                  <a:schemeClr val="lt1"/>
                </a:solidFill>
                <a:latin typeface="Arial"/>
                <a:ea typeface="Arial"/>
                <a:cs typeface="Arial"/>
                <a:sym typeface="Arial"/>
              </a:rPr>
              <a:t>Yes, for now 🤭 </a:t>
            </a:r>
            <a:endParaRPr/>
          </a:p>
        </p:txBody>
      </p:sp>
      <p:sp>
        <p:nvSpPr>
          <p:cNvPr id="210" name="Google Shape;210;p39"/>
          <p:cNvSpPr txBox="1"/>
          <p:nvPr/>
        </p:nvSpPr>
        <p:spPr>
          <a:xfrm>
            <a:off x="838199" y="3189702"/>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1800"/>
              <a:buFont typeface="Calibri"/>
              <a:buNone/>
            </a:pPr>
            <a:r>
              <a:rPr b="0" i="0" lang="en-CN" sz="4400" u="none" cap="none" strike="noStrike">
                <a:solidFill>
                  <a:schemeClr val="dk1"/>
                </a:solidFill>
                <a:latin typeface="Calibri"/>
                <a:ea typeface="Calibri"/>
                <a:cs typeface="Calibri"/>
                <a:sym typeface="Calibri"/>
              </a:rPr>
              <a:t>Are the LLMs better than existing tools?</a:t>
            </a:r>
            <a:endParaRPr/>
          </a:p>
        </p:txBody>
      </p:sp>
      <p:sp>
        <p:nvSpPr>
          <p:cNvPr id="211" name="Google Shape;211;p39"/>
          <p:cNvSpPr/>
          <p:nvPr/>
        </p:nvSpPr>
        <p:spPr>
          <a:xfrm>
            <a:off x="4085895" y="4672735"/>
            <a:ext cx="4020207" cy="1325564"/>
          </a:xfrm>
          <a:prstGeom prst="roundRect">
            <a:avLst>
              <a:gd fmla="val 16667" name="adj"/>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CN" sz="4000" u="none" cap="none" strike="noStrike">
                <a:solidFill>
                  <a:schemeClr val="lt1"/>
                </a:solidFill>
                <a:latin typeface="Arial"/>
                <a:ea typeface="Arial"/>
                <a:cs typeface="Arial"/>
                <a:sym typeface="Arial"/>
              </a:rPr>
              <a:t>Sometimes 🤭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descr="Dark Mist 4K Wallpaper Gallery | Dark wallpaper, Dark forest, Forest  wallpaper iphone" id="216" name="Google Shape;216;p40"/>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17" name="Google Shape;217;p40"/>
          <p:cNvSpPr txBox="1"/>
          <p:nvPr/>
        </p:nvSpPr>
        <p:spPr>
          <a:xfrm>
            <a:off x="1733913" y="2828835"/>
            <a:ext cx="8724173" cy="2554545"/>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CN" sz="4400" u="none" cap="none" strike="noStrike">
                <a:solidFill>
                  <a:schemeClr val="lt1"/>
                </a:solidFill>
                <a:latin typeface="Arial"/>
                <a:ea typeface="Arial"/>
                <a:cs typeface="Arial"/>
                <a:sym typeface="Arial"/>
              </a:rPr>
              <a:t>BlockGPT</a:t>
            </a:r>
            <a:endParaRPr b="0" i="0" sz="4400" u="none" cap="none" strike="noStrike">
              <a:solidFill>
                <a:schemeClr val="lt1"/>
              </a:solidFill>
              <a:latin typeface="Arial"/>
              <a:ea typeface="Arial"/>
              <a:cs typeface="Arial"/>
              <a:sym typeface="Arial"/>
            </a:endParaRPr>
          </a:p>
          <a:p>
            <a:pPr indent="0" lvl="0" marL="0" marR="0" rtl="0" algn="r">
              <a:lnSpc>
                <a:spcPct val="100000"/>
              </a:lnSpc>
              <a:spcBef>
                <a:spcPts val="0"/>
              </a:spcBef>
              <a:spcAft>
                <a:spcPts val="0"/>
              </a:spcAft>
              <a:buNone/>
            </a:pPr>
            <a:r>
              <a:t/>
            </a:r>
            <a:endParaRPr b="0" i="0" sz="4400" u="none" cap="none" strike="noStrike">
              <a:solidFill>
                <a:schemeClr val="lt1"/>
              </a:solidFill>
              <a:latin typeface="Calibri"/>
              <a:ea typeface="Calibri"/>
              <a:cs typeface="Calibri"/>
              <a:sym typeface="Calibri"/>
            </a:endParaRPr>
          </a:p>
          <a:p>
            <a:pPr indent="0" lvl="0" marL="0" marR="0" rtl="0" algn="r">
              <a:lnSpc>
                <a:spcPct val="100000"/>
              </a:lnSpc>
              <a:spcBef>
                <a:spcPts val="0"/>
              </a:spcBef>
              <a:spcAft>
                <a:spcPts val="0"/>
              </a:spcAft>
              <a:buNone/>
            </a:pPr>
            <a:r>
              <a:rPr b="0" i="0" lang="en-CN" sz="3600" u="none" cap="none" strike="noStrike">
                <a:solidFill>
                  <a:schemeClr val="lt1"/>
                </a:solidFill>
                <a:latin typeface="Calibri"/>
                <a:ea typeface="Calibri"/>
                <a:cs typeface="Calibri"/>
                <a:sym typeface="Calibri"/>
              </a:rPr>
              <a:t>Yu Gai*, Liyi Zhou*, Kaihua Qin,</a:t>
            </a:r>
            <a:endParaRPr/>
          </a:p>
          <a:p>
            <a:pPr indent="0" lvl="0" marL="0" marR="0" rtl="0" algn="r">
              <a:lnSpc>
                <a:spcPct val="100000"/>
              </a:lnSpc>
              <a:spcBef>
                <a:spcPts val="0"/>
              </a:spcBef>
              <a:spcAft>
                <a:spcPts val="0"/>
              </a:spcAft>
              <a:buNone/>
            </a:pPr>
            <a:r>
              <a:rPr b="0" i="0" lang="en-CN" sz="3600" u="none" cap="none" strike="noStrike">
                <a:solidFill>
                  <a:schemeClr val="lt1"/>
                </a:solidFill>
                <a:latin typeface="Calibri"/>
                <a:ea typeface="Calibri"/>
                <a:cs typeface="Calibri"/>
                <a:sym typeface="Calibri"/>
              </a:rPr>
              <a:t> Dawn Song, </a:t>
            </a:r>
            <a:r>
              <a:rPr b="1" i="0" lang="en-CN" sz="3600" u="none" cap="none" strike="noStrike">
                <a:solidFill>
                  <a:schemeClr val="lt1"/>
                </a:solidFill>
                <a:latin typeface="Calibri"/>
                <a:ea typeface="Calibri"/>
                <a:cs typeface="Calibri"/>
                <a:sym typeface="Calibri"/>
              </a:rPr>
              <a:t>Arthur Gervais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1"/>
          <p:cNvSpPr txBox="1"/>
          <p:nvPr>
            <p:ph idx="12" type="sldNum"/>
          </p:nvPr>
        </p:nvSpPr>
        <p:spPr>
          <a:xfrm>
            <a:off x="9652000" y="6245227"/>
            <a:ext cx="2133600" cy="476251"/>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N" sz="1500" u="none" cap="none" strike="noStrike">
                <a:solidFill>
                  <a:schemeClr val="dk1"/>
                </a:solidFill>
                <a:latin typeface="Arial"/>
                <a:ea typeface="Arial"/>
                <a:cs typeface="Arial"/>
                <a:sym typeface="Arial"/>
              </a:rPr>
              <a:t>‹#›</a:t>
            </a:fld>
            <a:endParaRPr b="0" i="0" sz="1500" u="none" cap="none" strike="noStrike">
              <a:solidFill>
                <a:schemeClr val="dk1"/>
              </a:solidFill>
              <a:latin typeface="Arial"/>
              <a:ea typeface="Arial"/>
              <a:cs typeface="Arial"/>
              <a:sym typeface="Arial"/>
            </a:endParaRPr>
          </a:p>
        </p:txBody>
      </p:sp>
      <p:sp>
        <p:nvSpPr>
          <p:cNvPr id="223" name="Google Shape;223;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CN"/>
              <a:t>GPT Training Pipeline</a:t>
            </a:r>
            <a:endParaRPr/>
          </a:p>
        </p:txBody>
      </p:sp>
      <p:sp>
        <p:nvSpPr>
          <p:cNvPr id="224" name="Google Shape;224;p41"/>
          <p:cNvSpPr/>
          <p:nvPr/>
        </p:nvSpPr>
        <p:spPr>
          <a:xfrm>
            <a:off x="1752601" y="1545525"/>
            <a:ext cx="2133600" cy="4699702"/>
          </a:xfrm>
          <a:prstGeom prst="roundRect">
            <a:avLst>
              <a:gd fmla="val 16667" name="adj"/>
            </a:avLst>
          </a:prstGeom>
          <a:solidFill>
            <a:srgbClr val="C4E0B2"/>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5" name="Google Shape;225;p41"/>
          <p:cNvSpPr/>
          <p:nvPr/>
        </p:nvSpPr>
        <p:spPr>
          <a:xfrm>
            <a:off x="4320943" y="1545525"/>
            <a:ext cx="2133600" cy="4699702"/>
          </a:xfrm>
          <a:prstGeom prst="roundRect">
            <a:avLst>
              <a:gd fmla="val 16667" name="adj"/>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6" name="Google Shape;226;p41"/>
          <p:cNvSpPr/>
          <p:nvPr/>
        </p:nvSpPr>
        <p:spPr>
          <a:xfrm>
            <a:off x="6850782" y="1545525"/>
            <a:ext cx="2133600" cy="4699702"/>
          </a:xfrm>
          <a:prstGeom prst="roundRect">
            <a:avLst>
              <a:gd fmla="val 16667" name="adj"/>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7" name="Google Shape;227;p41"/>
          <p:cNvSpPr/>
          <p:nvPr/>
        </p:nvSpPr>
        <p:spPr>
          <a:xfrm>
            <a:off x="9361370" y="1545525"/>
            <a:ext cx="2133600" cy="4699702"/>
          </a:xfrm>
          <a:prstGeom prst="roundRect">
            <a:avLst>
              <a:gd fmla="val 16667" name="adj"/>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8" name="Google Shape;228;p41"/>
          <p:cNvSpPr/>
          <p:nvPr/>
        </p:nvSpPr>
        <p:spPr>
          <a:xfrm>
            <a:off x="740150" y="1730850"/>
            <a:ext cx="7767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CN" sz="1400" u="none" cap="none" strike="noStrike">
                <a:solidFill>
                  <a:srgbClr val="000000"/>
                </a:solidFill>
                <a:latin typeface="Arial"/>
                <a:ea typeface="Arial"/>
                <a:cs typeface="Arial"/>
                <a:sym typeface="Arial"/>
              </a:rPr>
              <a:t>Stage</a:t>
            </a:r>
            <a:endParaRPr/>
          </a:p>
        </p:txBody>
      </p:sp>
      <p:sp>
        <p:nvSpPr>
          <p:cNvPr id="229" name="Google Shape;229;p41"/>
          <p:cNvSpPr/>
          <p:nvPr/>
        </p:nvSpPr>
        <p:spPr>
          <a:xfrm>
            <a:off x="664475" y="2699625"/>
            <a:ext cx="9318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CN" sz="1400" u="none" cap="none" strike="noStrike">
                <a:solidFill>
                  <a:srgbClr val="000000"/>
                </a:solidFill>
                <a:latin typeface="Arial"/>
                <a:ea typeface="Arial"/>
                <a:cs typeface="Arial"/>
                <a:sym typeface="Arial"/>
              </a:rPr>
              <a:t>Dataset</a:t>
            </a:r>
            <a:endParaRPr/>
          </a:p>
        </p:txBody>
      </p:sp>
      <p:sp>
        <p:nvSpPr>
          <p:cNvPr id="230" name="Google Shape;230;p41"/>
          <p:cNvSpPr/>
          <p:nvPr/>
        </p:nvSpPr>
        <p:spPr>
          <a:xfrm>
            <a:off x="515275" y="4095425"/>
            <a:ext cx="11802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CN" sz="1400" u="none" cap="none" strike="noStrike">
                <a:solidFill>
                  <a:srgbClr val="000000"/>
                </a:solidFill>
                <a:latin typeface="Arial"/>
                <a:ea typeface="Arial"/>
                <a:cs typeface="Arial"/>
                <a:sym typeface="Arial"/>
              </a:rPr>
              <a:t>Algorithm</a:t>
            </a:r>
            <a:endParaRPr/>
          </a:p>
        </p:txBody>
      </p:sp>
      <p:sp>
        <p:nvSpPr>
          <p:cNvPr id="231" name="Google Shape;231;p41"/>
          <p:cNvSpPr/>
          <p:nvPr/>
        </p:nvSpPr>
        <p:spPr>
          <a:xfrm>
            <a:off x="664477" y="5469250"/>
            <a:ext cx="861600" cy="307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CN" sz="1400" u="none" cap="none" strike="noStrike">
                <a:solidFill>
                  <a:srgbClr val="000000"/>
                </a:solidFill>
                <a:latin typeface="Arial"/>
                <a:ea typeface="Arial"/>
                <a:cs typeface="Arial"/>
                <a:sym typeface="Arial"/>
              </a:rPr>
              <a:t>Model</a:t>
            </a:r>
            <a:endParaRPr/>
          </a:p>
        </p:txBody>
      </p:sp>
      <p:sp>
        <p:nvSpPr>
          <p:cNvPr id="232" name="Google Shape;232;p41"/>
          <p:cNvSpPr txBox="1"/>
          <p:nvPr/>
        </p:nvSpPr>
        <p:spPr>
          <a:xfrm>
            <a:off x="2110757" y="1690687"/>
            <a:ext cx="1417288"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CN" sz="1400" u="none" cap="none" strike="noStrike">
                <a:solidFill>
                  <a:schemeClr val="lt1"/>
                </a:solidFill>
                <a:latin typeface="Arial"/>
                <a:ea typeface="Arial"/>
                <a:cs typeface="Arial"/>
                <a:sym typeface="Arial"/>
              </a:rPr>
              <a:t>Pretraining</a:t>
            </a:r>
            <a:endParaRPr/>
          </a:p>
        </p:txBody>
      </p:sp>
      <p:sp>
        <p:nvSpPr>
          <p:cNvPr id="233" name="Google Shape;233;p41"/>
          <p:cNvSpPr txBox="1"/>
          <p:nvPr/>
        </p:nvSpPr>
        <p:spPr>
          <a:xfrm>
            <a:off x="4678712" y="1690686"/>
            <a:ext cx="1417288"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CN" sz="1400" u="none" cap="none" strike="noStrike">
                <a:solidFill>
                  <a:schemeClr val="lt1"/>
                </a:solidFill>
                <a:latin typeface="Arial"/>
                <a:ea typeface="Arial"/>
                <a:cs typeface="Arial"/>
                <a:sym typeface="Arial"/>
              </a:rPr>
              <a:t>Supervised</a:t>
            </a:r>
            <a:endParaRPr/>
          </a:p>
          <a:p>
            <a:pPr indent="0" lvl="0" marL="0" marR="0" rtl="0" algn="ctr">
              <a:lnSpc>
                <a:spcPct val="100000"/>
              </a:lnSpc>
              <a:spcBef>
                <a:spcPts val="0"/>
              </a:spcBef>
              <a:spcAft>
                <a:spcPts val="0"/>
              </a:spcAft>
              <a:buNone/>
            </a:pPr>
            <a:r>
              <a:rPr b="0" i="0" lang="en-CN" sz="1400" u="none" cap="none" strike="noStrike">
                <a:solidFill>
                  <a:schemeClr val="lt1"/>
                </a:solidFill>
                <a:latin typeface="Arial"/>
                <a:ea typeface="Arial"/>
                <a:cs typeface="Arial"/>
                <a:sym typeface="Arial"/>
              </a:rPr>
              <a:t>Finetuning</a:t>
            </a:r>
            <a:endParaRPr/>
          </a:p>
        </p:txBody>
      </p:sp>
      <p:sp>
        <p:nvSpPr>
          <p:cNvPr id="234" name="Google Shape;234;p41"/>
          <p:cNvSpPr txBox="1"/>
          <p:nvPr/>
        </p:nvSpPr>
        <p:spPr>
          <a:xfrm>
            <a:off x="7208938" y="1690686"/>
            <a:ext cx="1417288"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CN" sz="1400" u="none" cap="none" strike="noStrike">
                <a:solidFill>
                  <a:schemeClr val="lt1"/>
                </a:solidFill>
                <a:latin typeface="Arial"/>
                <a:ea typeface="Arial"/>
                <a:cs typeface="Arial"/>
                <a:sym typeface="Arial"/>
              </a:rPr>
              <a:t>Reward Modeling</a:t>
            </a:r>
            <a:endParaRPr/>
          </a:p>
        </p:txBody>
      </p:sp>
      <p:sp>
        <p:nvSpPr>
          <p:cNvPr id="235" name="Google Shape;235;p41"/>
          <p:cNvSpPr txBox="1"/>
          <p:nvPr/>
        </p:nvSpPr>
        <p:spPr>
          <a:xfrm>
            <a:off x="9734203" y="1690686"/>
            <a:ext cx="1417288"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CN" sz="1400" u="none" cap="none" strike="noStrike">
                <a:solidFill>
                  <a:schemeClr val="lt1"/>
                </a:solidFill>
                <a:latin typeface="Arial"/>
                <a:ea typeface="Arial"/>
                <a:cs typeface="Arial"/>
                <a:sym typeface="Arial"/>
              </a:rPr>
              <a:t>Reinforcement</a:t>
            </a:r>
            <a:endParaRPr/>
          </a:p>
          <a:p>
            <a:pPr indent="0" lvl="0" marL="0" marR="0" rtl="0" algn="ctr">
              <a:lnSpc>
                <a:spcPct val="100000"/>
              </a:lnSpc>
              <a:spcBef>
                <a:spcPts val="0"/>
              </a:spcBef>
              <a:spcAft>
                <a:spcPts val="0"/>
              </a:spcAft>
              <a:buNone/>
            </a:pPr>
            <a:r>
              <a:rPr b="0" i="0" lang="en-CN" sz="1400" u="none" cap="none" strike="noStrike">
                <a:solidFill>
                  <a:schemeClr val="lt1"/>
                </a:solidFill>
                <a:latin typeface="Arial"/>
                <a:ea typeface="Arial"/>
                <a:cs typeface="Arial"/>
                <a:sym typeface="Arial"/>
              </a:rPr>
              <a:t>Learning</a:t>
            </a:r>
            <a:endParaRPr/>
          </a:p>
        </p:txBody>
      </p:sp>
      <p:sp>
        <p:nvSpPr>
          <p:cNvPr id="236" name="Google Shape;236;p41"/>
          <p:cNvSpPr/>
          <p:nvPr/>
        </p:nvSpPr>
        <p:spPr>
          <a:xfrm>
            <a:off x="1852791" y="2399851"/>
            <a:ext cx="1934678" cy="907317"/>
          </a:xfrm>
          <a:prstGeom prst="roundRect">
            <a:avLst>
              <a:gd fmla="val 16667" name="adj"/>
            </a:avLst>
          </a:prstGeom>
          <a:solidFill>
            <a:schemeClr val="accent1"/>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CN" sz="1400" u="none" cap="none" strike="noStrike">
                <a:solidFill>
                  <a:schemeClr val="lt1"/>
                </a:solidFill>
                <a:latin typeface="Arial"/>
                <a:ea typeface="Arial"/>
                <a:cs typeface="Arial"/>
                <a:sym typeface="Arial"/>
              </a:rPr>
              <a:t>Raw Internet</a:t>
            </a:r>
            <a:endParaRPr/>
          </a:p>
        </p:txBody>
      </p:sp>
      <p:sp>
        <p:nvSpPr>
          <p:cNvPr id="237" name="Google Shape;237;p41"/>
          <p:cNvSpPr/>
          <p:nvPr/>
        </p:nvSpPr>
        <p:spPr>
          <a:xfrm>
            <a:off x="4420017" y="2399851"/>
            <a:ext cx="1934678" cy="907317"/>
          </a:xfrm>
          <a:prstGeom prst="roundRect">
            <a:avLst>
              <a:gd fmla="val 16667" name="adj"/>
            </a:avLst>
          </a:prstGeom>
          <a:solidFill>
            <a:schemeClr val="accent1"/>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CN" sz="1400" u="none" cap="none" strike="noStrike">
                <a:solidFill>
                  <a:schemeClr val="lt1"/>
                </a:solidFill>
                <a:latin typeface="Arial"/>
                <a:ea typeface="Arial"/>
                <a:cs typeface="Arial"/>
                <a:sym typeface="Arial"/>
              </a:rPr>
              <a:t>Prompt-Response pairs</a:t>
            </a:r>
            <a:endParaRPr/>
          </a:p>
        </p:txBody>
      </p:sp>
      <p:sp>
        <p:nvSpPr>
          <p:cNvPr id="238" name="Google Shape;238;p41"/>
          <p:cNvSpPr/>
          <p:nvPr/>
        </p:nvSpPr>
        <p:spPr>
          <a:xfrm>
            <a:off x="6950243" y="2399850"/>
            <a:ext cx="1934678" cy="907317"/>
          </a:xfrm>
          <a:prstGeom prst="roundRect">
            <a:avLst>
              <a:gd fmla="val 16667" name="adj"/>
            </a:avLst>
          </a:prstGeom>
          <a:solidFill>
            <a:schemeClr val="accent1"/>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CN" sz="1400" u="none" cap="none" strike="noStrike">
                <a:solidFill>
                  <a:schemeClr val="lt1"/>
                </a:solidFill>
                <a:latin typeface="Arial"/>
                <a:ea typeface="Arial"/>
                <a:cs typeface="Arial"/>
                <a:sym typeface="Arial"/>
              </a:rPr>
              <a:t>Comparisons</a:t>
            </a:r>
            <a:endParaRPr b="0" i="0" sz="1400" u="none" cap="none" strike="noStrike">
              <a:solidFill>
                <a:schemeClr val="lt1"/>
              </a:solidFill>
              <a:latin typeface="Arial"/>
              <a:ea typeface="Arial"/>
              <a:cs typeface="Arial"/>
              <a:sym typeface="Arial"/>
            </a:endParaRPr>
          </a:p>
        </p:txBody>
      </p:sp>
      <p:sp>
        <p:nvSpPr>
          <p:cNvPr id="239" name="Google Shape;239;p41"/>
          <p:cNvSpPr/>
          <p:nvPr/>
        </p:nvSpPr>
        <p:spPr>
          <a:xfrm>
            <a:off x="9475508" y="2402372"/>
            <a:ext cx="1934678" cy="907317"/>
          </a:xfrm>
          <a:prstGeom prst="roundRect">
            <a:avLst>
              <a:gd fmla="val 16667" name="adj"/>
            </a:avLst>
          </a:prstGeom>
          <a:solidFill>
            <a:schemeClr val="accent1"/>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CN" sz="1400" u="none" cap="none" strike="noStrike">
                <a:solidFill>
                  <a:schemeClr val="lt1"/>
                </a:solidFill>
                <a:latin typeface="Arial"/>
                <a:ea typeface="Arial"/>
                <a:cs typeface="Arial"/>
                <a:sym typeface="Arial"/>
              </a:rPr>
              <a:t>Prompts</a:t>
            </a:r>
            <a:endParaRPr b="0" i="0" sz="1400" u="none" cap="none" strike="noStrike">
              <a:solidFill>
                <a:schemeClr val="lt1"/>
              </a:solidFill>
              <a:latin typeface="Arial"/>
              <a:ea typeface="Arial"/>
              <a:cs typeface="Arial"/>
              <a:sym typeface="Arial"/>
            </a:endParaRPr>
          </a:p>
        </p:txBody>
      </p:sp>
      <p:sp>
        <p:nvSpPr>
          <p:cNvPr id="240" name="Google Shape;240;p41"/>
          <p:cNvSpPr/>
          <p:nvPr/>
        </p:nvSpPr>
        <p:spPr>
          <a:xfrm>
            <a:off x="1852791" y="3795651"/>
            <a:ext cx="1934678" cy="907317"/>
          </a:xfrm>
          <a:prstGeom prst="roundRect">
            <a:avLst>
              <a:gd fmla="val 16667" name="adj"/>
            </a:avLst>
          </a:prstGeom>
          <a:solidFill>
            <a:schemeClr val="accent1"/>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CN" sz="1400" u="none" cap="none" strike="noStrike">
                <a:solidFill>
                  <a:schemeClr val="lt1"/>
                </a:solidFill>
                <a:latin typeface="Arial"/>
                <a:ea typeface="Arial"/>
                <a:cs typeface="Arial"/>
                <a:sym typeface="Arial"/>
              </a:rPr>
              <a:t>Language modeling</a:t>
            </a:r>
            <a:endParaRPr/>
          </a:p>
          <a:p>
            <a:pPr indent="0" lvl="0" marL="0" marR="0" rtl="0" algn="ctr">
              <a:lnSpc>
                <a:spcPct val="100000"/>
              </a:lnSpc>
              <a:spcBef>
                <a:spcPts val="0"/>
              </a:spcBef>
              <a:spcAft>
                <a:spcPts val="0"/>
              </a:spcAft>
              <a:buNone/>
            </a:pPr>
            <a:r>
              <a:rPr b="0" i="0" lang="en-CN" sz="1100" u="none" cap="none" strike="noStrike">
                <a:solidFill>
                  <a:schemeClr val="lt1"/>
                </a:solidFill>
                <a:latin typeface="Arial"/>
                <a:ea typeface="Arial"/>
                <a:cs typeface="Arial"/>
                <a:sym typeface="Arial"/>
              </a:rPr>
              <a:t>predict next token</a:t>
            </a:r>
            <a:endParaRPr/>
          </a:p>
        </p:txBody>
      </p:sp>
      <p:sp>
        <p:nvSpPr>
          <p:cNvPr id="241" name="Google Shape;241;p41"/>
          <p:cNvSpPr/>
          <p:nvPr/>
        </p:nvSpPr>
        <p:spPr>
          <a:xfrm>
            <a:off x="4420017" y="3795651"/>
            <a:ext cx="1934678" cy="907317"/>
          </a:xfrm>
          <a:prstGeom prst="roundRect">
            <a:avLst>
              <a:gd fmla="val 16667" name="adj"/>
            </a:avLst>
          </a:prstGeom>
          <a:solidFill>
            <a:schemeClr val="accent1"/>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CN" sz="1400" u="none" cap="none" strike="noStrike">
                <a:solidFill>
                  <a:schemeClr val="lt1"/>
                </a:solidFill>
                <a:latin typeface="Arial"/>
                <a:ea typeface="Arial"/>
                <a:cs typeface="Arial"/>
                <a:sym typeface="Arial"/>
              </a:rPr>
              <a:t>Language modeling</a:t>
            </a:r>
            <a:endParaRPr/>
          </a:p>
          <a:p>
            <a:pPr indent="0" lvl="0" marL="0" marR="0" rtl="0" algn="ctr">
              <a:lnSpc>
                <a:spcPct val="100000"/>
              </a:lnSpc>
              <a:spcBef>
                <a:spcPts val="0"/>
              </a:spcBef>
              <a:spcAft>
                <a:spcPts val="0"/>
              </a:spcAft>
              <a:buNone/>
            </a:pPr>
            <a:r>
              <a:rPr b="0" i="0" lang="en-CN" sz="1100" u="none" cap="none" strike="noStrike">
                <a:solidFill>
                  <a:schemeClr val="lt1"/>
                </a:solidFill>
                <a:latin typeface="Arial"/>
                <a:ea typeface="Arial"/>
                <a:cs typeface="Arial"/>
                <a:sym typeface="Arial"/>
              </a:rPr>
              <a:t>predict next token</a:t>
            </a:r>
            <a:endParaRPr/>
          </a:p>
        </p:txBody>
      </p:sp>
      <p:sp>
        <p:nvSpPr>
          <p:cNvPr id="242" name="Google Shape;242;p41"/>
          <p:cNvSpPr/>
          <p:nvPr/>
        </p:nvSpPr>
        <p:spPr>
          <a:xfrm>
            <a:off x="6950243" y="3795650"/>
            <a:ext cx="1934678" cy="907317"/>
          </a:xfrm>
          <a:prstGeom prst="roundRect">
            <a:avLst>
              <a:gd fmla="val 16667" name="adj"/>
            </a:avLst>
          </a:prstGeom>
          <a:solidFill>
            <a:schemeClr val="accent1"/>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CN" sz="1400" u="none" cap="none" strike="noStrike">
                <a:solidFill>
                  <a:schemeClr val="lt1"/>
                </a:solidFill>
                <a:latin typeface="Arial"/>
                <a:ea typeface="Arial"/>
                <a:cs typeface="Arial"/>
                <a:sym typeface="Arial"/>
              </a:rPr>
              <a:t>Binary Classification</a:t>
            </a:r>
            <a:endParaRPr/>
          </a:p>
          <a:p>
            <a:pPr indent="0" lvl="0" marL="0" marR="0" rtl="0" algn="ctr">
              <a:lnSpc>
                <a:spcPct val="100000"/>
              </a:lnSpc>
              <a:spcBef>
                <a:spcPts val="0"/>
              </a:spcBef>
              <a:spcAft>
                <a:spcPts val="0"/>
              </a:spcAft>
              <a:buNone/>
            </a:pPr>
            <a:r>
              <a:rPr b="0" i="0" lang="en-CN" sz="1100" u="none" cap="none" strike="noStrike">
                <a:solidFill>
                  <a:schemeClr val="lt1"/>
                </a:solidFill>
                <a:latin typeface="Arial"/>
                <a:ea typeface="Arial"/>
                <a:cs typeface="Arial"/>
                <a:sym typeface="Arial"/>
              </a:rPr>
              <a:t>predict rewards consistent with preferences</a:t>
            </a:r>
            <a:endParaRPr/>
          </a:p>
        </p:txBody>
      </p:sp>
      <p:sp>
        <p:nvSpPr>
          <p:cNvPr id="243" name="Google Shape;243;p41"/>
          <p:cNvSpPr/>
          <p:nvPr/>
        </p:nvSpPr>
        <p:spPr>
          <a:xfrm>
            <a:off x="9475508" y="3798172"/>
            <a:ext cx="1934678" cy="907317"/>
          </a:xfrm>
          <a:prstGeom prst="roundRect">
            <a:avLst>
              <a:gd fmla="val 16667" name="adj"/>
            </a:avLst>
          </a:prstGeom>
          <a:solidFill>
            <a:schemeClr val="accent1"/>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CN" sz="1400" u="none" cap="none" strike="noStrike">
                <a:solidFill>
                  <a:schemeClr val="lt1"/>
                </a:solidFill>
                <a:latin typeface="Arial"/>
                <a:ea typeface="Arial"/>
                <a:cs typeface="Arial"/>
                <a:sym typeface="Arial"/>
              </a:rPr>
              <a:t>Reinforcement Learning</a:t>
            </a:r>
            <a:endParaRPr/>
          </a:p>
          <a:p>
            <a:pPr indent="0" lvl="0" marL="0" marR="0" rtl="0" algn="ctr">
              <a:lnSpc>
                <a:spcPct val="100000"/>
              </a:lnSpc>
              <a:spcBef>
                <a:spcPts val="0"/>
              </a:spcBef>
              <a:spcAft>
                <a:spcPts val="0"/>
              </a:spcAft>
              <a:buNone/>
            </a:pPr>
            <a:r>
              <a:rPr b="0" i="0" lang="en-CN" sz="1100" u="none" cap="none" strike="noStrike">
                <a:solidFill>
                  <a:schemeClr val="lt1"/>
                </a:solidFill>
                <a:latin typeface="Arial"/>
                <a:ea typeface="Arial"/>
                <a:cs typeface="Arial"/>
                <a:sym typeface="Arial"/>
              </a:rPr>
              <a:t>generate tokens that maximize the reward</a:t>
            </a:r>
            <a:endParaRPr b="0" i="0" sz="1100" u="none" cap="none" strike="noStrike">
              <a:solidFill>
                <a:schemeClr val="lt1"/>
              </a:solidFill>
              <a:latin typeface="Arial"/>
              <a:ea typeface="Arial"/>
              <a:cs typeface="Arial"/>
              <a:sym typeface="Arial"/>
            </a:endParaRPr>
          </a:p>
        </p:txBody>
      </p:sp>
      <p:sp>
        <p:nvSpPr>
          <p:cNvPr id="244" name="Google Shape;244;p41"/>
          <p:cNvSpPr/>
          <p:nvPr/>
        </p:nvSpPr>
        <p:spPr>
          <a:xfrm>
            <a:off x="1852791" y="5173428"/>
            <a:ext cx="1934678" cy="907317"/>
          </a:xfrm>
          <a:prstGeom prst="roundRect">
            <a:avLst>
              <a:gd fmla="val 16667" name="adj"/>
            </a:avLst>
          </a:prstGeom>
          <a:solidFill>
            <a:schemeClr val="accent1"/>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CN" sz="1400" u="none" cap="none" strike="noStrike">
                <a:solidFill>
                  <a:schemeClr val="lt1"/>
                </a:solidFill>
                <a:latin typeface="Arial"/>
                <a:ea typeface="Arial"/>
                <a:cs typeface="Arial"/>
                <a:sym typeface="Arial"/>
              </a:rPr>
              <a:t>Base model</a:t>
            </a:r>
            <a:endParaRPr/>
          </a:p>
          <a:p>
            <a:pPr indent="0" lvl="0" marL="0" marR="0" rtl="0" algn="ctr">
              <a:lnSpc>
                <a:spcPct val="100000"/>
              </a:lnSpc>
              <a:spcBef>
                <a:spcPts val="0"/>
              </a:spcBef>
              <a:spcAft>
                <a:spcPts val="0"/>
              </a:spcAft>
              <a:buNone/>
            </a:pPr>
            <a:r>
              <a:rPr b="0" i="0" lang="en-CN" sz="1100" u="none" cap="none" strike="noStrike">
                <a:solidFill>
                  <a:schemeClr val="lt1"/>
                </a:solidFill>
                <a:latin typeface="Arial"/>
                <a:ea typeface="Arial"/>
                <a:cs typeface="Arial"/>
                <a:sym typeface="Arial"/>
              </a:rPr>
              <a:t>e.g., GPT</a:t>
            </a:r>
            <a:endParaRPr/>
          </a:p>
        </p:txBody>
      </p:sp>
      <p:sp>
        <p:nvSpPr>
          <p:cNvPr id="245" name="Google Shape;245;p41"/>
          <p:cNvSpPr/>
          <p:nvPr/>
        </p:nvSpPr>
        <p:spPr>
          <a:xfrm>
            <a:off x="4420017" y="5173428"/>
            <a:ext cx="1934678" cy="907317"/>
          </a:xfrm>
          <a:prstGeom prst="roundRect">
            <a:avLst>
              <a:gd fmla="val 16667" name="adj"/>
            </a:avLst>
          </a:prstGeom>
          <a:solidFill>
            <a:schemeClr val="accent1"/>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CN" sz="1400" u="none" cap="none" strike="noStrike">
                <a:solidFill>
                  <a:schemeClr val="lt1"/>
                </a:solidFill>
                <a:latin typeface="Arial"/>
                <a:ea typeface="Arial"/>
                <a:cs typeface="Arial"/>
                <a:sym typeface="Arial"/>
              </a:rPr>
              <a:t>SFT model</a:t>
            </a:r>
            <a:endParaRPr b="0" i="0" sz="1400" u="none" cap="none" strike="noStrike">
              <a:solidFill>
                <a:schemeClr val="lt1"/>
              </a:solidFill>
              <a:latin typeface="Arial"/>
              <a:ea typeface="Arial"/>
              <a:cs typeface="Arial"/>
              <a:sym typeface="Arial"/>
            </a:endParaRPr>
          </a:p>
        </p:txBody>
      </p:sp>
      <p:sp>
        <p:nvSpPr>
          <p:cNvPr id="246" name="Google Shape;246;p41"/>
          <p:cNvSpPr/>
          <p:nvPr/>
        </p:nvSpPr>
        <p:spPr>
          <a:xfrm>
            <a:off x="6950243" y="5173427"/>
            <a:ext cx="1934678" cy="907317"/>
          </a:xfrm>
          <a:prstGeom prst="roundRect">
            <a:avLst>
              <a:gd fmla="val 16667" name="adj"/>
            </a:avLst>
          </a:prstGeom>
          <a:solidFill>
            <a:schemeClr val="accent1"/>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CN" sz="1400" u="none" cap="none" strike="noStrike">
                <a:solidFill>
                  <a:schemeClr val="lt1"/>
                </a:solidFill>
                <a:latin typeface="Arial"/>
                <a:ea typeface="Arial"/>
                <a:cs typeface="Arial"/>
                <a:sym typeface="Arial"/>
              </a:rPr>
              <a:t>RM model</a:t>
            </a:r>
            <a:endParaRPr b="0" i="0" sz="1400" u="none" cap="none" strike="noStrike">
              <a:solidFill>
                <a:schemeClr val="lt1"/>
              </a:solidFill>
              <a:latin typeface="Arial"/>
              <a:ea typeface="Arial"/>
              <a:cs typeface="Arial"/>
              <a:sym typeface="Arial"/>
            </a:endParaRPr>
          </a:p>
        </p:txBody>
      </p:sp>
      <p:sp>
        <p:nvSpPr>
          <p:cNvPr id="247" name="Google Shape;247;p41"/>
          <p:cNvSpPr/>
          <p:nvPr/>
        </p:nvSpPr>
        <p:spPr>
          <a:xfrm>
            <a:off x="9475508" y="5175949"/>
            <a:ext cx="1934678" cy="907317"/>
          </a:xfrm>
          <a:prstGeom prst="roundRect">
            <a:avLst>
              <a:gd fmla="val 16667" name="adj"/>
            </a:avLst>
          </a:prstGeom>
          <a:solidFill>
            <a:schemeClr val="accent1"/>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CN" sz="1400" u="none" cap="none" strike="noStrike">
                <a:solidFill>
                  <a:schemeClr val="lt1"/>
                </a:solidFill>
                <a:latin typeface="Arial"/>
                <a:ea typeface="Arial"/>
                <a:cs typeface="Arial"/>
                <a:sym typeface="Arial"/>
              </a:rPr>
              <a:t>RL model</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n-CN" sz="1100" u="none" cap="none" strike="noStrike">
                <a:solidFill>
                  <a:schemeClr val="lt1"/>
                </a:solidFill>
                <a:latin typeface="Arial"/>
                <a:ea typeface="Arial"/>
                <a:cs typeface="Arial"/>
                <a:sym typeface="Arial"/>
              </a:rPr>
              <a:t>e.g., chatGPT</a:t>
            </a:r>
            <a:endParaRPr/>
          </a:p>
        </p:txBody>
      </p:sp>
      <p:sp>
        <p:nvSpPr>
          <p:cNvPr id="248" name="Google Shape;248;p41"/>
          <p:cNvSpPr/>
          <p:nvPr/>
        </p:nvSpPr>
        <p:spPr>
          <a:xfrm>
            <a:off x="2733574" y="3429000"/>
            <a:ext cx="221381" cy="247851"/>
          </a:xfrm>
          <a:prstGeom prst="downArrow">
            <a:avLst>
              <a:gd fmla="val 50000" name="adj1"/>
              <a:gd fmla="val 50000" name="adj2"/>
            </a:avLst>
          </a:prstGeom>
          <a:gradFill>
            <a:gsLst>
              <a:gs pos="0">
                <a:srgbClr val="99B5FF"/>
              </a:gs>
              <a:gs pos="35000">
                <a:srgbClr val="B9CBFF"/>
              </a:gs>
              <a:gs pos="100000">
                <a:srgbClr val="E2E9FF"/>
              </a:gs>
            </a:gsLst>
            <a:lin ang="16200000" scaled="0"/>
          </a:gradFill>
          <a:ln cap="flat" cmpd="sng" w="9525">
            <a:solidFill>
              <a:srgbClr val="3E6EC2"/>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400" u="none" cap="none" strike="noStrike">
              <a:solidFill>
                <a:srgbClr val="FEFEFE"/>
              </a:solidFill>
              <a:latin typeface="Arial"/>
              <a:ea typeface="Arial"/>
              <a:cs typeface="Arial"/>
              <a:sym typeface="Arial"/>
            </a:endParaRPr>
          </a:p>
        </p:txBody>
      </p:sp>
      <p:sp>
        <p:nvSpPr>
          <p:cNvPr id="249" name="Google Shape;249;p41"/>
          <p:cNvSpPr/>
          <p:nvPr/>
        </p:nvSpPr>
        <p:spPr>
          <a:xfrm>
            <a:off x="2733573" y="4814272"/>
            <a:ext cx="221381" cy="247851"/>
          </a:xfrm>
          <a:prstGeom prst="downArrow">
            <a:avLst>
              <a:gd fmla="val 50000" name="adj1"/>
              <a:gd fmla="val 50000" name="adj2"/>
            </a:avLst>
          </a:prstGeom>
          <a:gradFill>
            <a:gsLst>
              <a:gs pos="0">
                <a:srgbClr val="99B5FF"/>
              </a:gs>
              <a:gs pos="35000">
                <a:srgbClr val="B9CBFF"/>
              </a:gs>
              <a:gs pos="100000">
                <a:srgbClr val="E2E9FF"/>
              </a:gs>
            </a:gsLst>
            <a:lin ang="16200000" scaled="0"/>
          </a:gradFill>
          <a:ln cap="flat" cmpd="sng" w="9525">
            <a:solidFill>
              <a:srgbClr val="3E6EC2"/>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400" u="none" cap="none" strike="noStrike">
              <a:solidFill>
                <a:srgbClr val="FEFEFE"/>
              </a:solidFill>
              <a:latin typeface="Arial"/>
              <a:ea typeface="Arial"/>
              <a:cs typeface="Arial"/>
              <a:sym typeface="Arial"/>
            </a:endParaRPr>
          </a:p>
        </p:txBody>
      </p:sp>
      <p:sp>
        <p:nvSpPr>
          <p:cNvPr id="250" name="Google Shape;250;p41"/>
          <p:cNvSpPr/>
          <p:nvPr/>
        </p:nvSpPr>
        <p:spPr>
          <a:xfrm>
            <a:off x="5224117" y="3426907"/>
            <a:ext cx="221381" cy="247851"/>
          </a:xfrm>
          <a:prstGeom prst="downArrow">
            <a:avLst>
              <a:gd fmla="val 50000" name="adj1"/>
              <a:gd fmla="val 50000" name="adj2"/>
            </a:avLst>
          </a:prstGeom>
          <a:gradFill>
            <a:gsLst>
              <a:gs pos="0">
                <a:srgbClr val="99B5FF"/>
              </a:gs>
              <a:gs pos="35000">
                <a:srgbClr val="B9CBFF"/>
              </a:gs>
              <a:gs pos="100000">
                <a:srgbClr val="E2E9FF"/>
              </a:gs>
            </a:gsLst>
            <a:lin ang="16200000" scaled="0"/>
          </a:gradFill>
          <a:ln cap="flat" cmpd="sng" w="9525">
            <a:solidFill>
              <a:srgbClr val="3E6EC2"/>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400" u="none" cap="none" strike="noStrike">
              <a:solidFill>
                <a:srgbClr val="FEFEFE"/>
              </a:solidFill>
              <a:latin typeface="Arial"/>
              <a:ea typeface="Arial"/>
              <a:cs typeface="Arial"/>
              <a:sym typeface="Arial"/>
            </a:endParaRPr>
          </a:p>
        </p:txBody>
      </p:sp>
      <p:sp>
        <p:nvSpPr>
          <p:cNvPr id="251" name="Google Shape;251;p41"/>
          <p:cNvSpPr/>
          <p:nvPr/>
        </p:nvSpPr>
        <p:spPr>
          <a:xfrm>
            <a:off x="5224116" y="4812179"/>
            <a:ext cx="221381" cy="247851"/>
          </a:xfrm>
          <a:prstGeom prst="downArrow">
            <a:avLst>
              <a:gd fmla="val 50000" name="adj1"/>
              <a:gd fmla="val 50000" name="adj2"/>
            </a:avLst>
          </a:prstGeom>
          <a:gradFill>
            <a:gsLst>
              <a:gs pos="0">
                <a:srgbClr val="99B5FF"/>
              </a:gs>
              <a:gs pos="35000">
                <a:srgbClr val="B9CBFF"/>
              </a:gs>
              <a:gs pos="100000">
                <a:srgbClr val="E2E9FF"/>
              </a:gs>
            </a:gsLst>
            <a:lin ang="16200000" scaled="0"/>
          </a:gradFill>
          <a:ln cap="flat" cmpd="sng" w="9525">
            <a:solidFill>
              <a:srgbClr val="3E6EC2"/>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400" u="none" cap="none" strike="noStrike">
              <a:solidFill>
                <a:srgbClr val="FEFEFE"/>
              </a:solidFill>
              <a:latin typeface="Arial"/>
              <a:ea typeface="Arial"/>
              <a:cs typeface="Arial"/>
              <a:sym typeface="Arial"/>
            </a:endParaRPr>
          </a:p>
        </p:txBody>
      </p:sp>
      <p:sp>
        <p:nvSpPr>
          <p:cNvPr id="252" name="Google Shape;252;p41"/>
          <p:cNvSpPr/>
          <p:nvPr/>
        </p:nvSpPr>
        <p:spPr>
          <a:xfrm>
            <a:off x="7782832" y="3426907"/>
            <a:ext cx="221381" cy="247851"/>
          </a:xfrm>
          <a:prstGeom prst="downArrow">
            <a:avLst>
              <a:gd fmla="val 50000" name="adj1"/>
              <a:gd fmla="val 50000" name="adj2"/>
            </a:avLst>
          </a:prstGeom>
          <a:gradFill>
            <a:gsLst>
              <a:gs pos="0">
                <a:srgbClr val="99B5FF"/>
              </a:gs>
              <a:gs pos="35000">
                <a:srgbClr val="B9CBFF"/>
              </a:gs>
              <a:gs pos="100000">
                <a:srgbClr val="E2E9FF"/>
              </a:gs>
            </a:gsLst>
            <a:lin ang="16200000" scaled="0"/>
          </a:gradFill>
          <a:ln cap="flat" cmpd="sng" w="9525">
            <a:solidFill>
              <a:srgbClr val="3E6EC2"/>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400" u="none" cap="none" strike="noStrike">
              <a:solidFill>
                <a:srgbClr val="FEFEFE"/>
              </a:solidFill>
              <a:latin typeface="Arial"/>
              <a:ea typeface="Arial"/>
              <a:cs typeface="Arial"/>
              <a:sym typeface="Arial"/>
            </a:endParaRPr>
          </a:p>
        </p:txBody>
      </p:sp>
      <p:sp>
        <p:nvSpPr>
          <p:cNvPr id="253" name="Google Shape;253;p41"/>
          <p:cNvSpPr/>
          <p:nvPr/>
        </p:nvSpPr>
        <p:spPr>
          <a:xfrm>
            <a:off x="7782831" y="4812179"/>
            <a:ext cx="221381" cy="247851"/>
          </a:xfrm>
          <a:prstGeom prst="downArrow">
            <a:avLst>
              <a:gd fmla="val 50000" name="adj1"/>
              <a:gd fmla="val 50000" name="adj2"/>
            </a:avLst>
          </a:prstGeom>
          <a:gradFill>
            <a:gsLst>
              <a:gs pos="0">
                <a:srgbClr val="99B5FF"/>
              </a:gs>
              <a:gs pos="35000">
                <a:srgbClr val="B9CBFF"/>
              </a:gs>
              <a:gs pos="100000">
                <a:srgbClr val="E2E9FF"/>
              </a:gs>
            </a:gsLst>
            <a:lin ang="16200000" scaled="0"/>
          </a:gradFill>
          <a:ln cap="flat" cmpd="sng" w="9525">
            <a:solidFill>
              <a:srgbClr val="3E6EC2"/>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400" u="none" cap="none" strike="noStrike">
              <a:solidFill>
                <a:srgbClr val="FEFEFE"/>
              </a:solidFill>
              <a:latin typeface="Arial"/>
              <a:ea typeface="Arial"/>
              <a:cs typeface="Arial"/>
              <a:sym typeface="Arial"/>
            </a:endParaRPr>
          </a:p>
        </p:txBody>
      </p:sp>
      <p:sp>
        <p:nvSpPr>
          <p:cNvPr id="254" name="Google Shape;254;p41"/>
          <p:cNvSpPr/>
          <p:nvPr/>
        </p:nvSpPr>
        <p:spPr>
          <a:xfrm>
            <a:off x="10344018" y="3424386"/>
            <a:ext cx="221381" cy="247851"/>
          </a:xfrm>
          <a:prstGeom prst="downArrow">
            <a:avLst>
              <a:gd fmla="val 50000" name="adj1"/>
              <a:gd fmla="val 50000" name="adj2"/>
            </a:avLst>
          </a:prstGeom>
          <a:gradFill>
            <a:gsLst>
              <a:gs pos="0">
                <a:srgbClr val="99B5FF"/>
              </a:gs>
              <a:gs pos="35000">
                <a:srgbClr val="B9CBFF"/>
              </a:gs>
              <a:gs pos="100000">
                <a:srgbClr val="E2E9FF"/>
              </a:gs>
            </a:gsLst>
            <a:lin ang="16200000" scaled="0"/>
          </a:gradFill>
          <a:ln cap="flat" cmpd="sng" w="9525">
            <a:solidFill>
              <a:srgbClr val="3E6EC2"/>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400" u="none" cap="none" strike="noStrike">
              <a:solidFill>
                <a:srgbClr val="FEFEFE"/>
              </a:solidFill>
              <a:latin typeface="Arial"/>
              <a:ea typeface="Arial"/>
              <a:cs typeface="Arial"/>
              <a:sym typeface="Arial"/>
            </a:endParaRPr>
          </a:p>
        </p:txBody>
      </p:sp>
      <p:sp>
        <p:nvSpPr>
          <p:cNvPr id="255" name="Google Shape;255;p41"/>
          <p:cNvSpPr/>
          <p:nvPr/>
        </p:nvSpPr>
        <p:spPr>
          <a:xfrm>
            <a:off x="10344017" y="4809658"/>
            <a:ext cx="221381" cy="247851"/>
          </a:xfrm>
          <a:prstGeom prst="downArrow">
            <a:avLst>
              <a:gd fmla="val 50000" name="adj1"/>
              <a:gd fmla="val 50000" name="adj2"/>
            </a:avLst>
          </a:prstGeom>
          <a:gradFill>
            <a:gsLst>
              <a:gs pos="0">
                <a:srgbClr val="99B5FF"/>
              </a:gs>
              <a:gs pos="35000">
                <a:srgbClr val="B9CBFF"/>
              </a:gs>
              <a:gs pos="100000">
                <a:srgbClr val="E2E9FF"/>
              </a:gs>
            </a:gsLst>
            <a:lin ang="16200000" scaled="0"/>
          </a:gradFill>
          <a:ln cap="flat" cmpd="sng" w="9525">
            <a:solidFill>
              <a:srgbClr val="3E6EC2"/>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400" u="none" cap="none" strike="noStrike">
              <a:solidFill>
                <a:srgbClr val="FEFEFE"/>
              </a:solidFill>
              <a:latin typeface="Arial"/>
              <a:ea typeface="Arial"/>
              <a:cs typeface="Arial"/>
              <a:sym typeface="Arial"/>
            </a:endParaRPr>
          </a:p>
        </p:txBody>
      </p:sp>
      <p:pic>
        <p:nvPicPr>
          <p:cNvPr descr="A black background with a black square&#10;&#10;Description automatically generated with medium confidence" id="256" name="Google Shape;256;p41"/>
          <p:cNvPicPr preferRelativeResize="0"/>
          <p:nvPr/>
        </p:nvPicPr>
        <p:blipFill rotWithShape="1">
          <a:blip r:embed="rId3">
            <a:alphaModFix/>
          </a:blip>
          <a:srcRect b="0" l="0" r="0" t="0"/>
          <a:stretch/>
        </p:blipFill>
        <p:spPr>
          <a:xfrm>
            <a:off x="5971497" y="2928845"/>
            <a:ext cx="288619" cy="288619"/>
          </a:xfrm>
          <a:prstGeom prst="rect">
            <a:avLst/>
          </a:prstGeom>
          <a:noFill/>
          <a:ln>
            <a:noFill/>
          </a:ln>
        </p:spPr>
      </p:pic>
      <p:pic>
        <p:nvPicPr>
          <p:cNvPr descr="A black background with a black square&#10;&#10;Description automatically generated with medium confidence" id="257" name="Google Shape;257;p41"/>
          <p:cNvPicPr preferRelativeResize="0"/>
          <p:nvPr/>
        </p:nvPicPr>
        <p:blipFill rotWithShape="1">
          <a:blip r:embed="rId3">
            <a:alphaModFix/>
          </a:blip>
          <a:srcRect b="0" l="0" r="0" t="0"/>
          <a:stretch/>
        </p:blipFill>
        <p:spPr>
          <a:xfrm>
            <a:off x="8536362" y="2933333"/>
            <a:ext cx="288619" cy="288619"/>
          </a:xfrm>
          <a:prstGeom prst="rect">
            <a:avLst/>
          </a:prstGeom>
          <a:noFill/>
          <a:ln>
            <a:noFill/>
          </a:ln>
        </p:spPr>
      </p:pic>
      <p:pic>
        <p:nvPicPr>
          <p:cNvPr descr="A black background with a black square&#10;&#10;Description automatically generated with medium confidence" id="258" name="Google Shape;258;p41"/>
          <p:cNvPicPr preferRelativeResize="0"/>
          <p:nvPr/>
        </p:nvPicPr>
        <p:blipFill rotWithShape="1">
          <a:blip r:embed="rId3">
            <a:alphaModFix/>
          </a:blip>
          <a:srcRect b="0" l="0" r="0" t="0"/>
          <a:stretch/>
        </p:blipFill>
        <p:spPr>
          <a:xfrm>
            <a:off x="11065181" y="2928844"/>
            <a:ext cx="288619" cy="288619"/>
          </a:xfrm>
          <a:prstGeom prst="rect">
            <a:avLst/>
          </a:prstGeom>
          <a:noFill/>
          <a:ln>
            <a:noFill/>
          </a:ln>
        </p:spPr>
      </p:pic>
      <p:sp>
        <p:nvSpPr>
          <p:cNvPr id="259" name="Google Shape;259;p41"/>
          <p:cNvSpPr/>
          <p:nvPr/>
        </p:nvSpPr>
        <p:spPr>
          <a:xfrm rot="-7200000">
            <a:off x="3839275" y="5503159"/>
            <a:ext cx="221381" cy="247851"/>
          </a:xfrm>
          <a:prstGeom prst="downArrow">
            <a:avLst>
              <a:gd fmla="val 50000" name="adj1"/>
              <a:gd fmla="val 50000" name="adj2"/>
            </a:avLst>
          </a:prstGeom>
          <a:gradFill>
            <a:gsLst>
              <a:gs pos="0">
                <a:srgbClr val="99B5FF"/>
              </a:gs>
              <a:gs pos="35000">
                <a:srgbClr val="B9CBFF"/>
              </a:gs>
              <a:gs pos="100000">
                <a:srgbClr val="E2E9FF"/>
              </a:gs>
            </a:gsLst>
            <a:lin ang="16200000" scaled="0"/>
          </a:gradFill>
          <a:ln cap="flat" cmpd="sng" w="9525">
            <a:solidFill>
              <a:srgbClr val="3E6EC2"/>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400" u="none" cap="none" strike="noStrike">
              <a:solidFill>
                <a:srgbClr val="FEFEFE"/>
              </a:solidFill>
              <a:latin typeface="Arial"/>
              <a:ea typeface="Arial"/>
              <a:cs typeface="Arial"/>
              <a:sym typeface="Arial"/>
            </a:endParaRPr>
          </a:p>
        </p:txBody>
      </p:sp>
      <p:sp>
        <p:nvSpPr>
          <p:cNvPr id="260" name="Google Shape;260;p41"/>
          <p:cNvSpPr/>
          <p:nvPr/>
        </p:nvSpPr>
        <p:spPr>
          <a:xfrm rot="-7200000">
            <a:off x="6400415" y="5503157"/>
            <a:ext cx="221381" cy="247851"/>
          </a:xfrm>
          <a:prstGeom prst="downArrow">
            <a:avLst>
              <a:gd fmla="val 50000" name="adj1"/>
              <a:gd fmla="val 50000" name="adj2"/>
            </a:avLst>
          </a:prstGeom>
          <a:gradFill>
            <a:gsLst>
              <a:gs pos="0">
                <a:srgbClr val="99B5FF"/>
              </a:gs>
              <a:gs pos="35000">
                <a:srgbClr val="B9CBFF"/>
              </a:gs>
              <a:gs pos="100000">
                <a:srgbClr val="E2E9FF"/>
              </a:gs>
            </a:gsLst>
            <a:lin ang="16200000" scaled="0"/>
          </a:gradFill>
          <a:ln cap="flat" cmpd="sng" w="9525">
            <a:solidFill>
              <a:srgbClr val="3E6EC2"/>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400" u="none" cap="none" strike="noStrike">
              <a:solidFill>
                <a:srgbClr val="FEFEFE"/>
              </a:solidFill>
              <a:latin typeface="Arial"/>
              <a:ea typeface="Arial"/>
              <a:cs typeface="Arial"/>
              <a:sym typeface="Arial"/>
            </a:endParaRPr>
          </a:p>
        </p:txBody>
      </p:sp>
      <p:sp>
        <p:nvSpPr>
          <p:cNvPr id="261" name="Google Shape;261;p41"/>
          <p:cNvSpPr/>
          <p:nvPr/>
        </p:nvSpPr>
        <p:spPr>
          <a:xfrm rot="-7200000">
            <a:off x="8933479" y="5487606"/>
            <a:ext cx="221381" cy="247851"/>
          </a:xfrm>
          <a:prstGeom prst="downArrow">
            <a:avLst>
              <a:gd fmla="val 50000" name="adj1"/>
              <a:gd fmla="val 50000" name="adj2"/>
            </a:avLst>
          </a:prstGeom>
          <a:gradFill>
            <a:gsLst>
              <a:gs pos="0">
                <a:srgbClr val="99B5FF"/>
              </a:gs>
              <a:gs pos="35000">
                <a:srgbClr val="B9CBFF"/>
              </a:gs>
              <a:gs pos="100000">
                <a:srgbClr val="E2E9FF"/>
              </a:gs>
            </a:gsLst>
            <a:lin ang="16200000" scaled="0"/>
          </a:gradFill>
          <a:ln cap="flat" cmpd="sng" w="9525">
            <a:solidFill>
              <a:srgbClr val="3E6EC2"/>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400" u="none" cap="none" strike="noStrike">
              <a:solidFill>
                <a:srgbClr val="FEFEFE"/>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2"/>
          <p:cNvSpPr txBox="1"/>
          <p:nvPr>
            <p:ph idx="12" type="sldNum"/>
          </p:nvPr>
        </p:nvSpPr>
        <p:spPr>
          <a:xfrm>
            <a:off x="9652000" y="6245227"/>
            <a:ext cx="2133600" cy="476251"/>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N" sz="1500" u="none" cap="none" strike="noStrike">
                <a:solidFill>
                  <a:schemeClr val="dk1"/>
                </a:solidFill>
                <a:latin typeface="Arial"/>
                <a:ea typeface="Arial"/>
                <a:cs typeface="Arial"/>
                <a:sym typeface="Arial"/>
              </a:rPr>
              <a:t>‹#›</a:t>
            </a:fld>
            <a:endParaRPr b="0" i="0" sz="1500" u="none" cap="none" strike="noStrike">
              <a:solidFill>
                <a:schemeClr val="dk1"/>
              </a:solidFill>
              <a:latin typeface="Arial"/>
              <a:ea typeface="Arial"/>
              <a:cs typeface="Arial"/>
              <a:sym typeface="Arial"/>
            </a:endParaRPr>
          </a:p>
        </p:txBody>
      </p:sp>
      <p:sp>
        <p:nvSpPr>
          <p:cNvPr id="267" name="Google Shape;267;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CN"/>
              <a:t>Contributions</a:t>
            </a:r>
            <a:endParaRPr/>
          </a:p>
        </p:txBody>
      </p:sp>
      <p:sp>
        <p:nvSpPr>
          <p:cNvPr id="268" name="Google Shape;268;p42"/>
          <p:cNvSpPr txBox="1"/>
          <p:nvPr/>
        </p:nvSpPr>
        <p:spPr>
          <a:xfrm>
            <a:off x="838200" y="1825625"/>
            <a:ext cx="10515600" cy="4351338"/>
          </a:xfrm>
          <a:prstGeom prst="rect">
            <a:avLst/>
          </a:prstGeom>
          <a:noFill/>
          <a:ln>
            <a:noFill/>
          </a:ln>
        </p:spPr>
        <p:txBody>
          <a:bodyPr anchorCtr="0" anchor="t" bIns="45700" lIns="91425" spcFirstLastPara="1" rIns="91425" wrap="square" tIns="45700">
            <a:normAutofit fontScale="92500"/>
          </a:bodyPr>
          <a:lstStyle/>
          <a:p>
            <a:pPr indent="-342883" lvl="0" marL="342883" marR="0" rtl="0" algn="l">
              <a:lnSpc>
                <a:spcPct val="90000"/>
              </a:lnSpc>
              <a:spcBef>
                <a:spcPts val="592"/>
              </a:spcBef>
              <a:spcAft>
                <a:spcPts val="0"/>
              </a:spcAft>
              <a:buClr>
                <a:schemeClr val="accent2"/>
              </a:buClr>
              <a:buSzPct val="60810"/>
              <a:buFont typeface="Noto Sans Symbols"/>
              <a:buChar char="▪"/>
            </a:pPr>
            <a:r>
              <a:rPr b="0" i="0" lang="en-CN" sz="3200" u="none" cap="none" strike="noStrike">
                <a:solidFill>
                  <a:schemeClr val="accent2"/>
                </a:solidFill>
                <a:latin typeface="Calibri"/>
                <a:ea typeface="Calibri"/>
                <a:cs typeface="Calibri"/>
                <a:sym typeface="Calibri"/>
              </a:rPr>
              <a:t>Self-supervised learning for smart contract anomaly detection</a:t>
            </a:r>
            <a:endParaRPr b="0" i="0" sz="3200" u="none" cap="none" strike="noStrike">
              <a:solidFill>
                <a:schemeClr val="accent2"/>
              </a:solidFill>
              <a:latin typeface="Calibri"/>
              <a:ea typeface="Calibri"/>
              <a:cs typeface="Calibri"/>
              <a:sym typeface="Calibri"/>
            </a:endParaRPr>
          </a:p>
          <a:p>
            <a:pPr indent="-228583" lvl="0" marL="342883" marR="0" rtl="0" algn="l">
              <a:lnSpc>
                <a:spcPct val="90000"/>
              </a:lnSpc>
              <a:spcBef>
                <a:spcPts val="592"/>
              </a:spcBef>
              <a:spcAft>
                <a:spcPts val="0"/>
              </a:spcAft>
              <a:buClr>
                <a:schemeClr val="accent2"/>
              </a:buClr>
              <a:buSzPct val="60810"/>
              <a:buFont typeface="Noto Sans Symbols"/>
              <a:buNone/>
            </a:pPr>
            <a:r>
              <a:t/>
            </a:r>
            <a:endParaRPr b="0" i="0" sz="3200" u="none" cap="none" strike="noStrike">
              <a:solidFill>
                <a:schemeClr val="accent2"/>
              </a:solidFill>
              <a:latin typeface="Calibri"/>
              <a:ea typeface="Calibri"/>
              <a:cs typeface="Calibri"/>
              <a:sym typeface="Calibri"/>
            </a:endParaRPr>
          </a:p>
          <a:p>
            <a:pPr indent="-342883" lvl="0" marL="342883" marR="0" rtl="0" algn="l">
              <a:lnSpc>
                <a:spcPct val="90000"/>
              </a:lnSpc>
              <a:spcBef>
                <a:spcPts val="592"/>
              </a:spcBef>
              <a:spcAft>
                <a:spcPts val="0"/>
              </a:spcAft>
              <a:buClr>
                <a:schemeClr val="accent2"/>
              </a:buClr>
              <a:buSzPct val="60810"/>
              <a:buFont typeface="Noto Sans Symbols"/>
              <a:buChar char="▪"/>
            </a:pPr>
            <a:r>
              <a:rPr b="0" i="0" lang="en-CN" sz="3200" u="none" cap="none" strike="noStrike">
                <a:solidFill>
                  <a:schemeClr val="accent2"/>
                </a:solidFill>
                <a:latin typeface="Calibri"/>
                <a:ea typeface="Calibri"/>
                <a:cs typeface="Calibri"/>
                <a:sym typeface="Calibri"/>
              </a:rPr>
              <a:t>BlockGPT ranks</a:t>
            </a:r>
            <a:endParaRPr/>
          </a:p>
          <a:p>
            <a:pPr indent="-285736" lvl="1" marL="742913" marR="0" rtl="0" algn="l">
              <a:lnSpc>
                <a:spcPct val="90000"/>
              </a:lnSpc>
              <a:spcBef>
                <a:spcPts val="518"/>
              </a:spcBef>
              <a:spcAft>
                <a:spcPts val="0"/>
              </a:spcAft>
              <a:buClr>
                <a:schemeClr val="dk1"/>
              </a:buClr>
              <a:buSzPct val="69498"/>
              <a:buFont typeface="Noto Sans Symbols"/>
              <a:buChar char="▪"/>
            </a:pPr>
            <a:r>
              <a:rPr b="0" i="0" lang="en-CN" sz="2800" u="none" cap="none" strike="noStrike">
                <a:solidFill>
                  <a:schemeClr val="dk1"/>
                </a:solidFill>
                <a:latin typeface="Calibri"/>
                <a:ea typeface="Calibri"/>
                <a:cs typeface="Calibri"/>
                <a:sym typeface="Calibri"/>
              </a:rPr>
              <a:t>20/124 as most abnormal</a:t>
            </a:r>
            <a:endParaRPr/>
          </a:p>
          <a:p>
            <a:pPr indent="-285736" lvl="1" marL="742913" marR="0" rtl="0" algn="l">
              <a:lnSpc>
                <a:spcPct val="90000"/>
              </a:lnSpc>
              <a:spcBef>
                <a:spcPts val="518"/>
              </a:spcBef>
              <a:spcAft>
                <a:spcPts val="0"/>
              </a:spcAft>
              <a:buClr>
                <a:schemeClr val="dk1"/>
              </a:buClr>
              <a:buSzPct val="69498"/>
              <a:buFont typeface="Noto Sans Symbols"/>
              <a:buChar char="▪"/>
            </a:pPr>
            <a:r>
              <a:rPr b="0" i="0" lang="en-CN" sz="2800" u="none" cap="none" strike="noStrike">
                <a:solidFill>
                  <a:schemeClr val="dk1"/>
                </a:solidFill>
                <a:latin typeface="Calibri"/>
                <a:ea typeface="Calibri"/>
                <a:cs typeface="Calibri"/>
                <a:sym typeface="Calibri"/>
              </a:rPr>
              <a:t>20/124 as second most abnormal</a:t>
            </a:r>
            <a:endParaRPr/>
          </a:p>
          <a:p>
            <a:pPr indent="-285736" lvl="1" marL="742913" marR="0" rtl="0" algn="l">
              <a:lnSpc>
                <a:spcPct val="90000"/>
              </a:lnSpc>
              <a:spcBef>
                <a:spcPts val="518"/>
              </a:spcBef>
              <a:spcAft>
                <a:spcPts val="0"/>
              </a:spcAft>
              <a:buClr>
                <a:schemeClr val="dk1"/>
              </a:buClr>
              <a:buSzPct val="69498"/>
              <a:buFont typeface="Noto Sans Symbols"/>
              <a:buChar char="▪"/>
            </a:pPr>
            <a:r>
              <a:rPr b="0" i="0" lang="en-CN" sz="2800" u="none" cap="none" strike="noStrike">
                <a:solidFill>
                  <a:schemeClr val="dk1"/>
                </a:solidFill>
                <a:latin typeface="Calibri"/>
                <a:ea typeface="Calibri"/>
                <a:cs typeface="Calibri"/>
                <a:sym typeface="Calibri"/>
              </a:rPr>
              <a:t>7/124 as third most abnormal</a:t>
            </a:r>
            <a:endParaRPr/>
          </a:p>
          <a:p>
            <a:pPr indent="-228583" lvl="0" marL="342883" marR="0" rtl="0" algn="l">
              <a:lnSpc>
                <a:spcPct val="90000"/>
              </a:lnSpc>
              <a:spcBef>
                <a:spcPts val="592"/>
              </a:spcBef>
              <a:spcAft>
                <a:spcPts val="0"/>
              </a:spcAft>
              <a:buClr>
                <a:schemeClr val="accent2"/>
              </a:buClr>
              <a:buSzPct val="60810"/>
              <a:buFont typeface="Noto Sans Symbols"/>
              <a:buNone/>
            </a:pPr>
            <a:r>
              <a:t/>
            </a:r>
            <a:endParaRPr b="0" i="0" sz="3200" u="none" cap="none" strike="noStrike">
              <a:solidFill>
                <a:schemeClr val="accent2"/>
              </a:solidFill>
              <a:latin typeface="Calibri"/>
              <a:ea typeface="Calibri"/>
              <a:cs typeface="Calibri"/>
              <a:sym typeface="Calibri"/>
            </a:endParaRPr>
          </a:p>
          <a:p>
            <a:pPr indent="-342883" lvl="0" marL="342883" marR="0" rtl="0" algn="l">
              <a:lnSpc>
                <a:spcPct val="90000"/>
              </a:lnSpc>
              <a:spcBef>
                <a:spcPts val="592"/>
              </a:spcBef>
              <a:spcAft>
                <a:spcPts val="0"/>
              </a:spcAft>
              <a:buClr>
                <a:schemeClr val="accent2"/>
              </a:buClr>
              <a:buSzPct val="60810"/>
              <a:buFont typeface="Noto Sans Symbols"/>
              <a:buChar char="▪"/>
            </a:pPr>
            <a:r>
              <a:rPr b="0" i="0" lang="en-CN" sz="3200" u="none" cap="none" strike="noStrike">
                <a:solidFill>
                  <a:schemeClr val="accent2"/>
                </a:solidFill>
                <a:latin typeface="Calibri"/>
                <a:ea typeface="Calibri"/>
                <a:cs typeface="Calibri"/>
                <a:sym typeface="Calibri"/>
              </a:rPr>
              <a:t>2k transactions/second batched throughput</a:t>
            </a:r>
            <a:br>
              <a:rPr b="0" i="0" lang="en-CN" sz="3200" u="none" cap="none" strike="noStrike">
                <a:solidFill>
                  <a:schemeClr val="accent2"/>
                </a:solidFill>
                <a:latin typeface="Calibri"/>
                <a:ea typeface="Calibri"/>
                <a:cs typeface="Calibri"/>
                <a:sym typeface="Calibri"/>
              </a:rPr>
            </a:br>
            <a:r>
              <a:rPr b="0" i="0" lang="en-CN" sz="3200" u="none" cap="none" strike="noStrike">
                <a:solidFill>
                  <a:schemeClr val="accent2"/>
                </a:solidFill>
                <a:latin typeface="Calibri"/>
                <a:ea typeface="Calibri"/>
                <a:cs typeface="Calibri"/>
                <a:sym typeface="Calibri"/>
              </a:rPr>
              <a:t>🡪 can be used as Intrusion Detection System</a:t>
            </a:r>
            <a:endParaRPr b="0" i="0" sz="3200" u="none" cap="none" strike="noStrike">
              <a:solidFill>
                <a:schemeClr val="accent2"/>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4"/>
          <p:cNvSpPr txBox="1"/>
          <p:nvPr>
            <p:ph idx="12" type="sldNum"/>
          </p:nvPr>
        </p:nvSpPr>
        <p:spPr>
          <a:xfrm>
            <a:off x="9652000" y="6245227"/>
            <a:ext cx="2133600" cy="476251"/>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N" sz="1500" u="none" cap="none" strike="noStrike">
                <a:solidFill>
                  <a:schemeClr val="dk1"/>
                </a:solidFill>
                <a:latin typeface="Arial"/>
                <a:ea typeface="Arial"/>
                <a:cs typeface="Arial"/>
                <a:sym typeface="Arial"/>
              </a:rPr>
              <a:t>‹#›</a:t>
            </a:fld>
            <a:endParaRPr b="0" i="0" sz="1500" u="none" cap="none" strike="noStrike">
              <a:solidFill>
                <a:schemeClr val="dk1"/>
              </a:solidFill>
              <a:latin typeface="Arial"/>
              <a:ea typeface="Arial"/>
              <a:cs typeface="Arial"/>
              <a:sym typeface="Arial"/>
            </a:endParaRPr>
          </a:p>
        </p:txBody>
      </p:sp>
      <p:sp>
        <p:nvSpPr>
          <p:cNvPr id="274" name="Google Shape;274;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CN"/>
              <a:t>Challenges of conventional ML-based IDS</a:t>
            </a:r>
            <a:endParaRPr/>
          </a:p>
        </p:txBody>
      </p:sp>
      <p:sp>
        <p:nvSpPr>
          <p:cNvPr id="275" name="Google Shape;275;p44"/>
          <p:cNvSpPr txBox="1"/>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342883" lvl="0" marL="342883" marR="0" rtl="0" algn="l">
              <a:lnSpc>
                <a:spcPct val="90000"/>
              </a:lnSpc>
              <a:spcBef>
                <a:spcPts val="640"/>
              </a:spcBef>
              <a:spcAft>
                <a:spcPts val="0"/>
              </a:spcAft>
              <a:buClr>
                <a:schemeClr val="accent2"/>
              </a:buClr>
              <a:buSzPts val="1800"/>
              <a:buFont typeface="Noto Sans Symbols"/>
              <a:buChar char="▪"/>
            </a:pPr>
            <a:r>
              <a:rPr b="0" i="0" lang="en-CN" sz="3200" u="none" cap="none" strike="noStrike">
                <a:solidFill>
                  <a:schemeClr val="accent2"/>
                </a:solidFill>
                <a:latin typeface="Calibri"/>
                <a:ea typeface="Calibri"/>
                <a:cs typeface="Calibri"/>
                <a:sym typeface="Calibri"/>
              </a:rPr>
              <a:t>Binary classifier on labels: </a:t>
            </a:r>
            <a:r>
              <a:rPr b="0" i="0" lang="en-CN" sz="3200" u="none" cap="none" strike="noStrike">
                <a:solidFill>
                  <a:schemeClr val="dk1"/>
                </a:solidFill>
                <a:latin typeface="Courier New"/>
                <a:ea typeface="Courier New"/>
                <a:cs typeface="Courier New"/>
                <a:sym typeface="Courier New"/>
              </a:rPr>
              <a:t>f(tx)→{Attack, Benign}</a:t>
            </a:r>
            <a:endParaRPr/>
          </a:p>
          <a:p>
            <a:pPr indent="-228583" lvl="0" marL="342883" marR="0" rtl="0" algn="l">
              <a:lnSpc>
                <a:spcPct val="90000"/>
              </a:lnSpc>
              <a:spcBef>
                <a:spcPts val="640"/>
              </a:spcBef>
              <a:spcAft>
                <a:spcPts val="0"/>
              </a:spcAft>
              <a:buClr>
                <a:schemeClr val="accent2"/>
              </a:buClr>
              <a:buSzPts val="1800"/>
              <a:buFont typeface="Noto Sans Symbols"/>
              <a:buNone/>
            </a:pPr>
            <a:r>
              <a:t/>
            </a:r>
            <a:endParaRPr b="0" i="0" sz="3200" u="none" cap="none" strike="noStrike">
              <a:solidFill>
                <a:schemeClr val="accent2"/>
              </a:solidFill>
              <a:latin typeface="Calibri"/>
              <a:ea typeface="Calibri"/>
              <a:cs typeface="Calibri"/>
              <a:sym typeface="Calibri"/>
            </a:endParaRPr>
          </a:p>
          <a:p>
            <a:pPr indent="-342883" lvl="0" marL="342883" marR="0" rtl="0" algn="l">
              <a:lnSpc>
                <a:spcPct val="90000"/>
              </a:lnSpc>
              <a:spcBef>
                <a:spcPts val="640"/>
              </a:spcBef>
              <a:spcAft>
                <a:spcPts val="0"/>
              </a:spcAft>
              <a:buClr>
                <a:schemeClr val="accent2"/>
              </a:buClr>
              <a:buSzPts val="1800"/>
              <a:buFont typeface="Noto Sans Symbols"/>
              <a:buChar char="▪"/>
            </a:pPr>
            <a:r>
              <a:rPr b="0" i="0" lang="en-CN" sz="3200" u="none" cap="none" strike="noStrike">
                <a:solidFill>
                  <a:schemeClr val="accent2"/>
                </a:solidFill>
                <a:latin typeface="Calibri"/>
                <a:ea typeface="Calibri"/>
                <a:cs typeface="Calibri"/>
                <a:sym typeface="Calibri"/>
              </a:rPr>
              <a:t>Limited labelled attack data, attack patterns evolve</a:t>
            </a:r>
            <a:endParaRPr/>
          </a:p>
          <a:p>
            <a:pPr indent="-228583" lvl="0" marL="342883" marR="0" rtl="0" algn="l">
              <a:lnSpc>
                <a:spcPct val="90000"/>
              </a:lnSpc>
              <a:spcBef>
                <a:spcPts val="640"/>
              </a:spcBef>
              <a:spcAft>
                <a:spcPts val="0"/>
              </a:spcAft>
              <a:buClr>
                <a:schemeClr val="accent2"/>
              </a:buClr>
              <a:buSzPts val="1800"/>
              <a:buFont typeface="Noto Sans Symbols"/>
              <a:buNone/>
            </a:pPr>
            <a:r>
              <a:t/>
            </a:r>
            <a:endParaRPr b="0" i="0" sz="3200" u="none" cap="none" strike="noStrike">
              <a:solidFill>
                <a:schemeClr val="accent2"/>
              </a:solidFill>
              <a:latin typeface="Calibri"/>
              <a:ea typeface="Calibri"/>
              <a:cs typeface="Calibri"/>
              <a:sym typeface="Calibri"/>
            </a:endParaRPr>
          </a:p>
          <a:p>
            <a:pPr indent="-342883" lvl="0" marL="342883" marR="0" rtl="0" algn="l">
              <a:lnSpc>
                <a:spcPct val="90000"/>
              </a:lnSpc>
              <a:spcBef>
                <a:spcPts val="640"/>
              </a:spcBef>
              <a:spcAft>
                <a:spcPts val="0"/>
              </a:spcAft>
              <a:buClr>
                <a:schemeClr val="accent2"/>
              </a:buClr>
              <a:buSzPts val="1800"/>
              <a:buFont typeface="Noto Sans Symbols"/>
              <a:buChar char="▪"/>
            </a:pPr>
            <a:r>
              <a:rPr b="0" i="0" lang="en-CN" sz="3200" u="none" cap="none" strike="noStrike">
                <a:solidFill>
                  <a:schemeClr val="accent2"/>
                </a:solidFill>
                <a:latin typeface="Calibri"/>
                <a:ea typeface="Calibri"/>
                <a:cs typeface="Calibri"/>
                <a:sym typeface="Calibri"/>
              </a:rPr>
              <a:t>Only &lt;100 attacks/year</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5"/>
          <p:cNvSpPr/>
          <p:nvPr/>
        </p:nvSpPr>
        <p:spPr>
          <a:xfrm>
            <a:off x="1486999" y="2436352"/>
            <a:ext cx="1573834" cy="1386348"/>
          </a:xfrm>
          <a:prstGeom prst="rightArrowCallout">
            <a:avLst>
              <a:gd fmla="val 25000" name="adj1"/>
              <a:gd fmla="val 25000" name="adj2"/>
              <a:gd fmla="val 25000" name="adj3"/>
              <a:gd fmla="val 64977" name="adj4"/>
            </a:avLst>
          </a:prstGeom>
          <a:solidFill>
            <a:schemeClr val="accent1">
              <a:alpha val="31764"/>
            </a:schemeClr>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1" name="Google Shape;281;p45"/>
          <p:cNvSpPr txBox="1"/>
          <p:nvPr>
            <p:ph idx="12" type="sldNum"/>
          </p:nvPr>
        </p:nvSpPr>
        <p:spPr>
          <a:xfrm>
            <a:off x="9652000" y="6245227"/>
            <a:ext cx="2133600" cy="476251"/>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N" sz="1500" u="none" cap="none" strike="noStrike">
                <a:solidFill>
                  <a:schemeClr val="dk1"/>
                </a:solidFill>
                <a:latin typeface="Arial"/>
                <a:ea typeface="Arial"/>
                <a:cs typeface="Arial"/>
                <a:sym typeface="Arial"/>
              </a:rPr>
              <a:t>‹#›</a:t>
            </a:fld>
            <a:endParaRPr b="0" i="0" sz="1500" u="none" cap="none" strike="noStrike">
              <a:solidFill>
                <a:schemeClr val="dk1"/>
              </a:solidFill>
              <a:latin typeface="Arial"/>
              <a:ea typeface="Arial"/>
              <a:cs typeface="Arial"/>
              <a:sym typeface="Arial"/>
            </a:endParaRPr>
          </a:p>
        </p:txBody>
      </p:sp>
      <p:sp>
        <p:nvSpPr>
          <p:cNvPr id="282" name="Google Shape;282;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CN"/>
              <a:t>BlockGPT</a:t>
            </a:r>
            <a:endParaRPr/>
          </a:p>
        </p:txBody>
      </p:sp>
      <p:sp>
        <p:nvSpPr>
          <p:cNvPr id="283" name="Google Shape;283;p45"/>
          <p:cNvSpPr/>
          <p:nvPr/>
        </p:nvSpPr>
        <p:spPr>
          <a:xfrm>
            <a:off x="3157743" y="2229616"/>
            <a:ext cx="2345044" cy="3468539"/>
          </a:xfrm>
          <a:prstGeom prst="flowChartAlternateProcess">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CN" sz="3200" u="none" cap="none" strike="noStrike">
                <a:solidFill>
                  <a:schemeClr val="lt1"/>
                </a:solidFill>
                <a:latin typeface="Arial"/>
                <a:ea typeface="Arial"/>
                <a:cs typeface="Arial"/>
                <a:sym typeface="Arial"/>
              </a:rPr>
              <a:t>BlockGPT</a:t>
            </a:r>
            <a:endParaRPr b="0" i="0" sz="3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32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n-CN" sz="1400" u="none" cap="none" strike="noStrike">
                <a:solidFill>
                  <a:schemeClr val="lt1"/>
                </a:solidFill>
                <a:latin typeface="Arial"/>
                <a:ea typeface="Arial"/>
                <a:cs typeface="Arial"/>
                <a:sym typeface="Arial"/>
              </a:rPr>
              <a:t>Trace</a:t>
            </a:r>
            <a:endParaRPr/>
          </a:p>
          <a:p>
            <a:pPr indent="0" lvl="0" marL="0" marR="0" rtl="0" algn="ctr">
              <a:lnSpc>
                <a:spcPct val="100000"/>
              </a:lnSpc>
              <a:spcBef>
                <a:spcPts val="0"/>
              </a:spcBef>
              <a:spcAft>
                <a:spcPts val="0"/>
              </a:spcAft>
              <a:buNone/>
            </a:pPr>
            <a:r>
              <a:rPr b="0" i="0" lang="en-CN" sz="1400" u="none" cap="none" strike="noStrike">
                <a:solidFill>
                  <a:schemeClr val="lt1"/>
                </a:solidFill>
                <a:latin typeface="Arial"/>
                <a:ea typeface="Arial"/>
                <a:cs typeface="Arial"/>
                <a:sym typeface="Arial"/>
              </a:rPr>
              <a:t>Likelihood Estimation</a:t>
            </a:r>
            <a:endParaRPr/>
          </a:p>
        </p:txBody>
      </p:sp>
      <p:sp>
        <p:nvSpPr>
          <p:cNvPr id="284" name="Google Shape;284;p45"/>
          <p:cNvSpPr txBox="1"/>
          <p:nvPr/>
        </p:nvSpPr>
        <p:spPr>
          <a:xfrm>
            <a:off x="1632024" y="2551692"/>
            <a:ext cx="726165" cy="307777"/>
          </a:xfrm>
          <a:prstGeom prst="rect">
            <a:avLst/>
          </a:prstGeom>
          <a:noFill/>
          <a:ln cap="flat" cmpd="sng" w="9525">
            <a:solidFill>
              <a:srgbClr val="1C305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CN" sz="1400" u="none" cap="none" strike="noStrike">
                <a:solidFill>
                  <a:srgbClr val="000000"/>
                </a:solidFill>
                <a:latin typeface="Courier New"/>
                <a:ea typeface="Courier New"/>
                <a:cs typeface="Courier New"/>
                <a:sym typeface="Courier New"/>
              </a:rPr>
              <a:t>tx1</a:t>
            </a:r>
            <a:endParaRPr b="0" i="0" sz="1400" u="none" cap="none" strike="noStrike">
              <a:solidFill>
                <a:srgbClr val="000000"/>
              </a:solidFill>
              <a:latin typeface="Courier New"/>
              <a:ea typeface="Courier New"/>
              <a:cs typeface="Courier New"/>
              <a:sym typeface="Courier New"/>
            </a:endParaRPr>
          </a:p>
        </p:txBody>
      </p:sp>
      <p:sp>
        <p:nvSpPr>
          <p:cNvPr id="285" name="Google Shape;285;p45"/>
          <p:cNvSpPr txBox="1"/>
          <p:nvPr/>
        </p:nvSpPr>
        <p:spPr>
          <a:xfrm>
            <a:off x="6450617" y="2859469"/>
            <a:ext cx="2664733" cy="2031325"/>
          </a:xfrm>
          <a:prstGeom prst="rect">
            <a:avLst/>
          </a:prstGeom>
          <a:noFill/>
          <a:ln cap="flat" cmpd="sng" w="9525">
            <a:solidFill>
              <a:srgbClr val="1C305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CN" sz="1400" u="none" cap="none" strike="noStrike">
                <a:solidFill>
                  <a:srgbClr val="000000"/>
                </a:solidFill>
                <a:latin typeface="Courier New"/>
                <a:ea typeface="Courier New"/>
                <a:cs typeface="Courier New"/>
                <a:sym typeface="Courier New"/>
              </a:rPr>
              <a:t>Results: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CN" sz="1400" u="none" cap="none" strike="noStrike">
                <a:solidFill>
                  <a:srgbClr val="000000"/>
                </a:solidFill>
                <a:latin typeface="Courier New"/>
                <a:ea typeface="Courier New"/>
                <a:cs typeface="Courier New"/>
                <a:sym typeface="Courier New"/>
              </a:rPr>
              <a:t>log p(New tx)</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i="0" lang="en-CN" sz="1400" u="none" cap="none" strike="noStrike">
                <a:solidFill>
                  <a:srgbClr val="000000"/>
                </a:solidFill>
                <a:latin typeface="Courier New"/>
                <a:ea typeface="Courier New"/>
                <a:cs typeface="Courier New"/>
                <a:sym typeface="Courier New"/>
              </a:rPr>
              <a:t>--- alarm threshold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CN" sz="1400" u="none" cap="none" strike="noStrike">
                <a:solidFill>
                  <a:srgbClr val="000000"/>
                </a:solidFill>
                <a:latin typeface="Courier New"/>
                <a:ea typeface="Courier New"/>
                <a:cs typeface="Courier New"/>
                <a:sym typeface="Courier New"/>
              </a:rPr>
              <a:t>log p(tx2)</a:t>
            </a:r>
            <a:endParaRPr/>
          </a:p>
          <a:p>
            <a:pPr indent="0" lvl="0" marL="0" marR="0" rtl="0" algn="l">
              <a:lnSpc>
                <a:spcPct val="100000"/>
              </a:lnSpc>
              <a:spcBef>
                <a:spcPts val="0"/>
              </a:spcBef>
              <a:spcAft>
                <a:spcPts val="0"/>
              </a:spcAft>
              <a:buNone/>
            </a:pPr>
            <a:r>
              <a:rPr b="0" i="0" lang="en-CN" sz="1400" u="none" cap="none" strike="noStrike">
                <a:solidFill>
                  <a:srgbClr val="000000"/>
                </a:solidFill>
                <a:latin typeface="Courier New"/>
                <a:ea typeface="Courier New"/>
                <a:cs typeface="Courier New"/>
                <a:sym typeface="Courier New"/>
              </a:rPr>
              <a:t>log p(tx3)</a:t>
            </a:r>
            <a:endParaRPr/>
          </a:p>
          <a:p>
            <a:pPr indent="0" lvl="0" marL="0" marR="0" rtl="0" algn="l">
              <a:lnSpc>
                <a:spcPct val="100000"/>
              </a:lnSpc>
              <a:spcBef>
                <a:spcPts val="0"/>
              </a:spcBef>
              <a:spcAft>
                <a:spcPts val="0"/>
              </a:spcAft>
              <a:buNone/>
            </a:pPr>
            <a:r>
              <a:rPr b="0" i="0" lang="en-CN" sz="1400" u="none" cap="none" strike="noStrike">
                <a:solidFill>
                  <a:srgbClr val="000000"/>
                </a:solidFill>
                <a:latin typeface="Courier New"/>
                <a:ea typeface="Courier New"/>
                <a:cs typeface="Courier New"/>
                <a:sym typeface="Courier New"/>
              </a:rPr>
              <a:t>log p(tx1)</a:t>
            </a:r>
            <a:endParaRPr/>
          </a:p>
        </p:txBody>
      </p:sp>
      <p:sp>
        <p:nvSpPr>
          <p:cNvPr id="286" name="Google Shape;286;p45"/>
          <p:cNvSpPr/>
          <p:nvPr/>
        </p:nvSpPr>
        <p:spPr>
          <a:xfrm>
            <a:off x="3409141" y="536439"/>
            <a:ext cx="1107997" cy="12003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CN" sz="7200" u="none" cap="none" strike="noStrike">
                <a:solidFill>
                  <a:srgbClr val="000000"/>
                </a:solidFill>
                <a:latin typeface="Arial"/>
                <a:ea typeface="Arial"/>
                <a:cs typeface="Arial"/>
                <a:sym typeface="Arial"/>
              </a:rPr>
              <a:t>🧐</a:t>
            </a:r>
            <a:endParaRPr/>
          </a:p>
        </p:txBody>
      </p:sp>
      <p:sp>
        <p:nvSpPr>
          <p:cNvPr id="287" name="Google Shape;287;p45"/>
          <p:cNvSpPr txBox="1"/>
          <p:nvPr/>
        </p:nvSpPr>
        <p:spPr>
          <a:xfrm>
            <a:off x="1630421" y="2973602"/>
            <a:ext cx="726165" cy="307777"/>
          </a:xfrm>
          <a:prstGeom prst="rect">
            <a:avLst/>
          </a:prstGeom>
          <a:noFill/>
          <a:ln cap="flat" cmpd="sng" w="9525">
            <a:solidFill>
              <a:srgbClr val="1C305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CN" sz="1400" u="none" cap="none" strike="noStrike">
                <a:solidFill>
                  <a:srgbClr val="000000"/>
                </a:solidFill>
                <a:latin typeface="Courier New"/>
                <a:ea typeface="Courier New"/>
                <a:cs typeface="Courier New"/>
                <a:sym typeface="Courier New"/>
              </a:rPr>
              <a:t>tx2</a:t>
            </a:r>
            <a:endParaRPr b="0" i="0" sz="1400" u="none" cap="none" strike="noStrike">
              <a:solidFill>
                <a:srgbClr val="000000"/>
              </a:solidFill>
              <a:latin typeface="Courier New"/>
              <a:ea typeface="Courier New"/>
              <a:cs typeface="Courier New"/>
              <a:sym typeface="Courier New"/>
            </a:endParaRPr>
          </a:p>
        </p:txBody>
      </p:sp>
      <p:sp>
        <p:nvSpPr>
          <p:cNvPr id="288" name="Google Shape;288;p45"/>
          <p:cNvSpPr txBox="1"/>
          <p:nvPr/>
        </p:nvSpPr>
        <p:spPr>
          <a:xfrm>
            <a:off x="1630420" y="3395512"/>
            <a:ext cx="726165" cy="307777"/>
          </a:xfrm>
          <a:prstGeom prst="rect">
            <a:avLst/>
          </a:prstGeom>
          <a:noFill/>
          <a:ln cap="flat" cmpd="sng" w="9525">
            <a:solidFill>
              <a:srgbClr val="1C305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CN" sz="1400" u="none" cap="none" strike="noStrike">
                <a:solidFill>
                  <a:srgbClr val="000000"/>
                </a:solidFill>
                <a:latin typeface="Courier New"/>
                <a:ea typeface="Courier New"/>
                <a:cs typeface="Courier New"/>
                <a:sym typeface="Courier New"/>
              </a:rPr>
              <a:t>tx3</a:t>
            </a:r>
            <a:endParaRPr b="0" i="0" sz="1400" u="none" cap="none" strike="noStrike">
              <a:solidFill>
                <a:srgbClr val="000000"/>
              </a:solidFill>
              <a:latin typeface="Courier New"/>
              <a:ea typeface="Courier New"/>
              <a:cs typeface="Courier New"/>
              <a:sym typeface="Courier New"/>
            </a:endParaRPr>
          </a:p>
        </p:txBody>
      </p:sp>
      <p:sp>
        <p:nvSpPr>
          <p:cNvPr id="289" name="Google Shape;289;p45"/>
          <p:cNvSpPr/>
          <p:nvPr/>
        </p:nvSpPr>
        <p:spPr>
          <a:xfrm>
            <a:off x="1486999" y="4494997"/>
            <a:ext cx="1573834" cy="490889"/>
          </a:xfrm>
          <a:prstGeom prst="rightArrowCallout">
            <a:avLst>
              <a:gd fmla="val 25000" name="adj1"/>
              <a:gd fmla="val 25000" name="adj2"/>
              <a:gd fmla="val 25000" name="adj3"/>
              <a:gd fmla="val 64977" name="adj4"/>
            </a:avLst>
          </a:prstGeom>
          <a:solidFill>
            <a:schemeClr val="accent1">
              <a:alpha val="31764"/>
            </a:schemeClr>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0" name="Google Shape;290;p45"/>
          <p:cNvSpPr txBox="1"/>
          <p:nvPr/>
        </p:nvSpPr>
        <p:spPr>
          <a:xfrm>
            <a:off x="1577480" y="4572342"/>
            <a:ext cx="832043" cy="307777"/>
          </a:xfrm>
          <a:prstGeom prst="rect">
            <a:avLst/>
          </a:prstGeom>
          <a:noFill/>
          <a:ln cap="flat" cmpd="sng" w="9525">
            <a:solidFill>
              <a:srgbClr val="1C305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CN" sz="1400" u="none" cap="none" strike="noStrike">
                <a:solidFill>
                  <a:srgbClr val="000000"/>
                </a:solidFill>
                <a:latin typeface="Courier New"/>
                <a:ea typeface="Courier New"/>
                <a:cs typeface="Courier New"/>
                <a:sym typeface="Courier New"/>
              </a:rPr>
              <a:t>New tx</a:t>
            </a:r>
            <a:endParaRPr b="0" i="0" sz="1400" u="none" cap="none" strike="noStrike">
              <a:solidFill>
                <a:srgbClr val="000000"/>
              </a:solidFill>
              <a:latin typeface="Courier New"/>
              <a:ea typeface="Courier New"/>
              <a:cs typeface="Courier New"/>
              <a:sym typeface="Courier New"/>
            </a:endParaRPr>
          </a:p>
        </p:txBody>
      </p:sp>
      <p:pic>
        <p:nvPicPr>
          <p:cNvPr descr="A red and white exclamation mark on a black background&#10;&#10;Description automatically generated" id="291" name="Google Shape;291;p45"/>
          <p:cNvPicPr preferRelativeResize="0"/>
          <p:nvPr/>
        </p:nvPicPr>
        <p:blipFill rotWithShape="1">
          <a:blip r:embed="rId3">
            <a:alphaModFix/>
          </a:blip>
          <a:srcRect b="0" l="0" r="0" t="0"/>
          <a:stretch/>
        </p:blipFill>
        <p:spPr>
          <a:xfrm>
            <a:off x="10004124" y="2973602"/>
            <a:ext cx="1781476" cy="1781476"/>
          </a:xfrm>
          <a:prstGeom prst="rect">
            <a:avLst/>
          </a:prstGeom>
          <a:noFill/>
          <a:ln>
            <a:noFill/>
          </a:ln>
        </p:spPr>
      </p:pic>
      <p:sp>
        <p:nvSpPr>
          <p:cNvPr id="292" name="Google Shape;292;p45"/>
          <p:cNvSpPr/>
          <p:nvPr/>
        </p:nvSpPr>
        <p:spPr>
          <a:xfrm>
            <a:off x="5502787" y="3618842"/>
            <a:ext cx="840261" cy="529645"/>
          </a:xfrm>
          <a:prstGeom prst="rightArrow">
            <a:avLst>
              <a:gd fmla="val 50000" name="adj1"/>
              <a:gd fmla="val 50000" name="adj2"/>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93" name="Google Shape;293;p45"/>
          <p:cNvCxnSpPr/>
          <p:nvPr/>
        </p:nvCxnSpPr>
        <p:spPr>
          <a:xfrm rot="10800000">
            <a:off x="9259504" y="2873339"/>
            <a:ext cx="0" cy="2020650"/>
          </a:xfrm>
          <a:prstGeom prst="straightConnector1">
            <a:avLst/>
          </a:prstGeom>
          <a:noFill/>
          <a:ln cap="flat" cmpd="sng" w="9525">
            <a:solidFill>
              <a:srgbClr val="3E6EC2"/>
            </a:solidFill>
            <a:prstDash val="solid"/>
            <a:round/>
            <a:headEnd len="sm" w="sm" type="none"/>
            <a:tailEnd len="med" w="med" type="triangle"/>
          </a:ln>
        </p:spPr>
      </p:cxnSp>
      <p:sp>
        <p:nvSpPr>
          <p:cNvPr id="294" name="Google Shape;294;p45"/>
          <p:cNvSpPr txBox="1"/>
          <p:nvPr/>
        </p:nvSpPr>
        <p:spPr>
          <a:xfrm rot="5400000">
            <a:off x="8360189" y="4486069"/>
            <a:ext cx="207567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CN" sz="1400" u="none" cap="none" strike="noStrike">
                <a:solidFill>
                  <a:srgbClr val="000000"/>
                </a:solidFill>
                <a:latin typeface="Courier New"/>
                <a:ea typeface="Courier New"/>
                <a:cs typeface="Courier New"/>
                <a:sym typeface="Courier New"/>
              </a:rPr>
              <a:t>Abnormality</a:t>
            </a:r>
            <a:endParaRPr b="1" i="0" sz="1400" u="none" cap="none" strike="noStrike">
              <a:solidFill>
                <a:srgbClr val="000000"/>
              </a:solidFill>
              <a:latin typeface="Arial"/>
              <a:ea typeface="Arial"/>
              <a:cs typeface="Arial"/>
              <a:sym typeface="Arial"/>
            </a:endParaRPr>
          </a:p>
        </p:txBody>
      </p:sp>
      <p:sp>
        <p:nvSpPr>
          <p:cNvPr id="295" name="Google Shape;295;p45"/>
          <p:cNvSpPr/>
          <p:nvPr/>
        </p:nvSpPr>
        <p:spPr>
          <a:xfrm>
            <a:off x="695924" y="2960618"/>
            <a:ext cx="587141" cy="572111"/>
          </a:xfrm>
          <a:prstGeom prst="ellipse">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CN" sz="2000" u="none" cap="none" strike="noStrike">
                <a:solidFill>
                  <a:schemeClr val="lt1"/>
                </a:solidFill>
                <a:latin typeface="Arial"/>
                <a:ea typeface="Arial"/>
                <a:cs typeface="Arial"/>
                <a:sym typeface="Arial"/>
              </a:rPr>
              <a:t>1.</a:t>
            </a:r>
            <a:endParaRPr b="1" i="0" sz="1400" u="none" cap="none" strike="noStrike">
              <a:solidFill>
                <a:schemeClr val="lt1"/>
              </a:solidFill>
              <a:latin typeface="Arial"/>
              <a:ea typeface="Arial"/>
              <a:cs typeface="Arial"/>
              <a:sym typeface="Arial"/>
            </a:endParaRPr>
          </a:p>
        </p:txBody>
      </p:sp>
      <p:sp>
        <p:nvSpPr>
          <p:cNvPr id="296" name="Google Shape;296;p45"/>
          <p:cNvSpPr/>
          <p:nvPr/>
        </p:nvSpPr>
        <p:spPr>
          <a:xfrm>
            <a:off x="695923" y="4454385"/>
            <a:ext cx="587141" cy="572111"/>
          </a:xfrm>
          <a:prstGeom prst="ellipse">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CN" sz="2000" u="none" cap="none" strike="noStrike">
                <a:solidFill>
                  <a:schemeClr val="lt1"/>
                </a:solidFill>
                <a:latin typeface="Arial"/>
                <a:ea typeface="Arial"/>
                <a:cs typeface="Arial"/>
                <a:sym typeface="Arial"/>
              </a:rPr>
              <a:t>2.</a:t>
            </a:r>
            <a:endParaRPr b="1" i="0" sz="1400" u="none" cap="none" strike="noStrike">
              <a:solidFill>
                <a:schemeClr val="lt1"/>
              </a:solidFill>
              <a:latin typeface="Arial"/>
              <a:ea typeface="Arial"/>
              <a:cs typeface="Arial"/>
              <a:sym typeface="Arial"/>
            </a:endParaRPr>
          </a:p>
        </p:txBody>
      </p:sp>
      <p:sp>
        <p:nvSpPr>
          <p:cNvPr id="297" name="Google Shape;297;p45"/>
          <p:cNvSpPr/>
          <p:nvPr/>
        </p:nvSpPr>
        <p:spPr>
          <a:xfrm>
            <a:off x="7553235" y="2150296"/>
            <a:ext cx="587141" cy="572111"/>
          </a:xfrm>
          <a:prstGeom prst="ellipse">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CN" sz="2000" u="none" cap="none" strike="noStrike">
                <a:solidFill>
                  <a:schemeClr val="lt1"/>
                </a:solidFill>
                <a:latin typeface="Arial"/>
                <a:ea typeface="Arial"/>
                <a:cs typeface="Arial"/>
                <a:sym typeface="Arial"/>
              </a:rPr>
              <a:t>3.</a:t>
            </a:r>
            <a:endParaRPr b="1" i="0" sz="1400" u="none" cap="none" strike="noStrik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g28206e75c9a_0_0"/>
          <p:cNvSpPr txBox="1"/>
          <p:nvPr>
            <p:ph type="title"/>
          </p:nvPr>
        </p:nvSpPr>
        <p:spPr>
          <a:xfrm>
            <a:off x="609600" y="320040"/>
            <a:ext cx="10972800" cy="1028700"/>
          </a:xfrm>
          <a:prstGeom prst="rect">
            <a:avLst/>
          </a:prstGeom>
          <a:noFill/>
          <a:ln>
            <a:noFill/>
          </a:ln>
        </p:spPr>
        <p:txBody>
          <a:bodyPr anchorCtr="0" anchor="ctr" bIns="41125" lIns="82275" spcFirstLastPara="1" rIns="82275" wrap="square" tIns="41125">
            <a:noAutofit/>
          </a:bodyPr>
          <a:lstStyle/>
          <a:p>
            <a:pPr indent="0" lvl="0" marL="0" rtl="0" algn="l">
              <a:lnSpc>
                <a:spcPct val="90000"/>
              </a:lnSpc>
              <a:spcBef>
                <a:spcPts val="0"/>
              </a:spcBef>
              <a:spcAft>
                <a:spcPts val="0"/>
              </a:spcAft>
              <a:buClr>
                <a:schemeClr val="dk1"/>
              </a:buClr>
              <a:buSzPts val="1800"/>
              <a:buNone/>
            </a:pPr>
            <a:r>
              <a:rPr lang="en-CN"/>
              <a:t>DeFi Attacks on Ethereum &amp; BSC</a:t>
            </a:r>
            <a:endParaRPr/>
          </a:p>
        </p:txBody>
      </p:sp>
      <p:cxnSp>
        <p:nvCxnSpPr>
          <p:cNvPr id="89" name="Google Shape;89;g28206e75c9a_0_0"/>
          <p:cNvCxnSpPr/>
          <p:nvPr/>
        </p:nvCxnSpPr>
        <p:spPr>
          <a:xfrm>
            <a:off x="3660155" y="3614687"/>
            <a:ext cx="4846500" cy="0"/>
          </a:xfrm>
          <a:prstGeom prst="straightConnector1">
            <a:avLst/>
          </a:prstGeom>
          <a:noFill/>
          <a:ln cap="flat" cmpd="sng" w="57150">
            <a:solidFill>
              <a:schemeClr val="dk1"/>
            </a:solidFill>
            <a:prstDash val="solid"/>
            <a:round/>
            <a:headEnd len="sm" w="sm" type="none"/>
            <a:tailEnd len="med" w="med" type="triangle"/>
          </a:ln>
        </p:spPr>
      </p:cxnSp>
      <p:cxnSp>
        <p:nvCxnSpPr>
          <p:cNvPr id="90" name="Google Shape;90;g28206e75c9a_0_0"/>
          <p:cNvCxnSpPr/>
          <p:nvPr/>
        </p:nvCxnSpPr>
        <p:spPr>
          <a:xfrm>
            <a:off x="4310069" y="3382814"/>
            <a:ext cx="0" cy="222300"/>
          </a:xfrm>
          <a:prstGeom prst="straightConnector1">
            <a:avLst/>
          </a:prstGeom>
          <a:noFill/>
          <a:ln cap="flat" cmpd="sng" w="57150">
            <a:solidFill>
              <a:schemeClr val="dk1"/>
            </a:solidFill>
            <a:prstDash val="solid"/>
            <a:round/>
            <a:headEnd len="sm" w="sm" type="none"/>
            <a:tailEnd len="sm" w="sm" type="none"/>
          </a:ln>
        </p:spPr>
      </p:cxnSp>
      <p:sp>
        <p:nvSpPr>
          <p:cNvPr id="91" name="Google Shape;91;g28206e75c9a_0_0"/>
          <p:cNvSpPr txBox="1"/>
          <p:nvPr/>
        </p:nvSpPr>
        <p:spPr>
          <a:xfrm>
            <a:off x="3815024" y="3710066"/>
            <a:ext cx="990000" cy="298500"/>
          </a:xfrm>
          <a:prstGeom prst="rect">
            <a:avLst/>
          </a:prstGeom>
          <a:noFill/>
          <a:ln>
            <a:noFill/>
          </a:ln>
        </p:spPr>
        <p:txBody>
          <a:bodyPr anchorCtr="0" anchor="t" bIns="41125" lIns="82275" spcFirstLastPara="1" rIns="82275" wrap="square" tIns="41125">
            <a:spAutoFit/>
          </a:bodyPr>
          <a:lstStyle/>
          <a:p>
            <a:pPr indent="0" lvl="0" marL="0" marR="0" rtl="0" algn="l">
              <a:lnSpc>
                <a:spcPct val="100000"/>
              </a:lnSpc>
              <a:spcBef>
                <a:spcPts val="0"/>
              </a:spcBef>
              <a:spcAft>
                <a:spcPts val="0"/>
              </a:spcAft>
              <a:buNone/>
            </a:pPr>
            <a:r>
              <a:rPr b="1" i="0" lang="en-CN" sz="1400" u="none" cap="none" strike="noStrike">
                <a:solidFill>
                  <a:schemeClr val="dk1"/>
                </a:solidFill>
                <a:latin typeface="Calibri"/>
                <a:ea typeface="Calibri"/>
                <a:cs typeface="Calibri"/>
                <a:sym typeface="Calibri"/>
              </a:rPr>
              <a:t>2018-04 </a:t>
            </a:r>
            <a:endParaRPr b="1" i="0" sz="1400" u="none" cap="none" strike="noStrike">
              <a:solidFill>
                <a:schemeClr val="dk1"/>
              </a:solidFill>
              <a:latin typeface="Calibri"/>
              <a:ea typeface="Calibri"/>
              <a:cs typeface="Calibri"/>
              <a:sym typeface="Calibri"/>
            </a:endParaRPr>
          </a:p>
        </p:txBody>
      </p:sp>
      <p:cxnSp>
        <p:nvCxnSpPr>
          <p:cNvPr id="92" name="Google Shape;92;g28206e75c9a_0_0"/>
          <p:cNvCxnSpPr/>
          <p:nvPr/>
        </p:nvCxnSpPr>
        <p:spPr>
          <a:xfrm>
            <a:off x="8062726" y="3392477"/>
            <a:ext cx="0" cy="222300"/>
          </a:xfrm>
          <a:prstGeom prst="straightConnector1">
            <a:avLst/>
          </a:prstGeom>
          <a:noFill/>
          <a:ln cap="flat" cmpd="sng" w="57150">
            <a:solidFill>
              <a:schemeClr val="dk1"/>
            </a:solidFill>
            <a:prstDash val="solid"/>
            <a:round/>
            <a:headEnd len="sm" w="sm" type="none"/>
            <a:tailEnd len="sm" w="sm" type="none"/>
          </a:ln>
        </p:spPr>
      </p:cxnSp>
      <p:sp>
        <p:nvSpPr>
          <p:cNvPr id="93" name="Google Shape;93;g28206e75c9a_0_0"/>
          <p:cNvSpPr txBox="1"/>
          <p:nvPr/>
        </p:nvSpPr>
        <p:spPr>
          <a:xfrm>
            <a:off x="7593736" y="3710066"/>
            <a:ext cx="938100" cy="298500"/>
          </a:xfrm>
          <a:prstGeom prst="rect">
            <a:avLst/>
          </a:prstGeom>
          <a:noFill/>
          <a:ln>
            <a:noFill/>
          </a:ln>
        </p:spPr>
        <p:txBody>
          <a:bodyPr anchorCtr="0" anchor="t" bIns="41125" lIns="82275" spcFirstLastPara="1" rIns="82275" wrap="square" tIns="41125">
            <a:spAutoFit/>
          </a:bodyPr>
          <a:lstStyle/>
          <a:p>
            <a:pPr indent="0" lvl="0" marL="0" marR="0" rtl="0" algn="l">
              <a:lnSpc>
                <a:spcPct val="100000"/>
              </a:lnSpc>
              <a:spcBef>
                <a:spcPts val="0"/>
              </a:spcBef>
              <a:spcAft>
                <a:spcPts val="0"/>
              </a:spcAft>
              <a:buNone/>
            </a:pPr>
            <a:r>
              <a:rPr b="1" i="0" lang="en-CN" sz="1400" u="none" cap="none" strike="noStrike">
                <a:solidFill>
                  <a:schemeClr val="dk1"/>
                </a:solidFill>
                <a:latin typeface="Calibri"/>
                <a:ea typeface="Calibri"/>
                <a:cs typeface="Calibri"/>
                <a:sym typeface="Calibri"/>
              </a:rPr>
              <a:t>2022-04</a:t>
            </a:r>
            <a:endParaRPr b="1" i="0" sz="1400" u="none" cap="none" strike="noStrike">
              <a:solidFill>
                <a:schemeClr val="dk1"/>
              </a:solidFill>
              <a:latin typeface="Calibri"/>
              <a:ea typeface="Calibri"/>
              <a:cs typeface="Calibri"/>
              <a:sym typeface="Calibri"/>
            </a:endParaRPr>
          </a:p>
        </p:txBody>
      </p:sp>
      <p:pic>
        <p:nvPicPr>
          <p:cNvPr id="94" name="Google Shape;94;g28206e75c9a_0_0"/>
          <p:cNvPicPr preferRelativeResize="0"/>
          <p:nvPr/>
        </p:nvPicPr>
        <p:blipFill rotWithShape="1">
          <a:blip r:embed="rId3">
            <a:alphaModFix/>
          </a:blip>
          <a:srcRect b="0" l="0" r="0" t="0"/>
          <a:stretch/>
        </p:blipFill>
        <p:spPr>
          <a:xfrm>
            <a:off x="4738001" y="1973501"/>
            <a:ext cx="587131" cy="587131"/>
          </a:xfrm>
          <a:prstGeom prst="rect">
            <a:avLst/>
          </a:prstGeom>
          <a:noFill/>
          <a:ln>
            <a:noFill/>
          </a:ln>
        </p:spPr>
      </p:pic>
      <p:sp>
        <p:nvSpPr>
          <p:cNvPr id="95" name="Google Shape;95;g28206e75c9a_0_0"/>
          <p:cNvSpPr txBox="1"/>
          <p:nvPr/>
        </p:nvSpPr>
        <p:spPr>
          <a:xfrm>
            <a:off x="5431949" y="2038561"/>
            <a:ext cx="2566800" cy="457200"/>
          </a:xfrm>
          <a:prstGeom prst="rect">
            <a:avLst/>
          </a:prstGeom>
          <a:noFill/>
          <a:ln>
            <a:noFill/>
          </a:ln>
        </p:spPr>
        <p:txBody>
          <a:bodyPr anchorCtr="0" anchor="t" bIns="41125" lIns="82275" spcFirstLastPara="1" rIns="82275" wrap="square" tIns="41125">
            <a:spAutoFit/>
          </a:bodyPr>
          <a:lstStyle/>
          <a:p>
            <a:pPr indent="0" lvl="0" marL="0" marR="0" rtl="0" algn="l">
              <a:lnSpc>
                <a:spcPct val="100000"/>
              </a:lnSpc>
              <a:spcBef>
                <a:spcPts val="0"/>
              </a:spcBef>
              <a:spcAft>
                <a:spcPts val="0"/>
              </a:spcAft>
              <a:buNone/>
            </a:pPr>
            <a:r>
              <a:rPr b="0" i="0" lang="en-CN" sz="2250" u="none" cap="none" strike="noStrike">
                <a:solidFill>
                  <a:schemeClr val="dk1"/>
                </a:solidFill>
                <a:latin typeface="Calibri"/>
                <a:ea typeface="Calibri"/>
                <a:cs typeface="Calibri"/>
                <a:sym typeface="Calibri"/>
              </a:rPr>
              <a:t>&gt;181 DeFi “</a:t>
            </a:r>
            <a:r>
              <a:rPr b="0" i="0" lang="en-CN" sz="2430" u="none" cap="none" strike="noStrike">
                <a:solidFill>
                  <a:schemeClr val="dk1"/>
                </a:solidFill>
                <a:latin typeface="Calibri"/>
                <a:ea typeface="Calibri"/>
                <a:cs typeface="Calibri"/>
                <a:sym typeface="Calibri"/>
              </a:rPr>
              <a:t>attacks”</a:t>
            </a:r>
            <a:endParaRPr b="0" i="0" sz="810" u="none" cap="none" strike="noStrike">
              <a:solidFill>
                <a:srgbClr val="000000"/>
              </a:solidFill>
              <a:latin typeface="Arial"/>
              <a:ea typeface="Arial"/>
              <a:cs typeface="Arial"/>
              <a:sym typeface="Arial"/>
            </a:endParaRPr>
          </a:p>
        </p:txBody>
      </p:sp>
      <p:pic>
        <p:nvPicPr>
          <p:cNvPr id="96" name="Google Shape;96;g28206e75c9a_0_0"/>
          <p:cNvPicPr preferRelativeResize="0"/>
          <p:nvPr/>
        </p:nvPicPr>
        <p:blipFill rotWithShape="1">
          <a:blip r:embed="rId4">
            <a:alphaModFix/>
          </a:blip>
          <a:srcRect b="0" l="0" r="0" t="0"/>
          <a:stretch/>
        </p:blipFill>
        <p:spPr>
          <a:xfrm>
            <a:off x="4738001" y="2752147"/>
            <a:ext cx="587130" cy="587130"/>
          </a:xfrm>
          <a:prstGeom prst="rect">
            <a:avLst/>
          </a:prstGeom>
          <a:noFill/>
          <a:ln>
            <a:noFill/>
          </a:ln>
        </p:spPr>
      </p:pic>
      <p:sp>
        <p:nvSpPr>
          <p:cNvPr id="97" name="Google Shape;97;g28206e75c9a_0_0"/>
          <p:cNvSpPr txBox="1"/>
          <p:nvPr/>
        </p:nvSpPr>
        <p:spPr>
          <a:xfrm>
            <a:off x="9296400" y="5963605"/>
            <a:ext cx="1920300" cy="428700"/>
          </a:xfrm>
          <a:prstGeom prst="rect">
            <a:avLst/>
          </a:prstGeom>
          <a:noFill/>
          <a:ln>
            <a:noFill/>
          </a:ln>
        </p:spPr>
        <p:txBody>
          <a:bodyPr anchorCtr="0" anchor="t" bIns="41125" lIns="82275" spcFirstLastPara="1" rIns="82275" wrap="square" tIns="41125">
            <a:noAutofit/>
          </a:bodyPr>
          <a:lstStyle/>
          <a:p>
            <a:pPr indent="0" lvl="0" marL="0" marR="0" rtl="0" algn="r">
              <a:lnSpc>
                <a:spcPct val="100000"/>
              </a:lnSpc>
              <a:spcBef>
                <a:spcPts val="0"/>
              </a:spcBef>
              <a:spcAft>
                <a:spcPts val="0"/>
              </a:spcAft>
              <a:buNone/>
            </a:pPr>
            <a:fld id="{00000000-1234-1234-1234-123412341234}" type="slidenum">
              <a:rPr b="0" i="0" lang="en-CN" sz="1260" u="none" cap="none" strike="noStrike">
                <a:solidFill>
                  <a:schemeClr val="dk1"/>
                </a:solidFill>
                <a:latin typeface="Arial"/>
                <a:ea typeface="Arial"/>
                <a:cs typeface="Arial"/>
                <a:sym typeface="Arial"/>
              </a:rPr>
              <a:t>‹#›</a:t>
            </a:fld>
            <a:endParaRPr b="0" i="0" sz="1260" u="none" cap="none" strike="noStrike">
              <a:solidFill>
                <a:schemeClr val="dk1"/>
              </a:solidFill>
              <a:latin typeface="Arial"/>
              <a:ea typeface="Arial"/>
              <a:cs typeface="Arial"/>
              <a:sym typeface="Arial"/>
            </a:endParaRPr>
          </a:p>
        </p:txBody>
      </p:sp>
      <p:sp>
        <p:nvSpPr>
          <p:cNvPr id="98" name="Google Shape;98;g28206e75c9a_0_0"/>
          <p:cNvSpPr txBox="1"/>
          <p:nvPr/>
        </p:nvSpPr>
        <p:spPr>
          <a:xfrm>
            <a:off x="5361868" y="2840266"/>
            <a:ext cx="2768700" cy="415500"/>
          </a:xfrm>
          <a:prstGeom prst="rect">
            <a:avLst/>
          </a:prstGeom>
          <a:noFill/>
          <a:ln>
            <a:noFill/>
          </a:ln>
        </p:spPr>
        <p:txBody>
          <a:bodyPr anchorCtr="0" anchor="t" bIns="41125" lIns="82275" spcFirstLastPara="1" rIns="82275" wrap="square" tIns="41125">
            <a:spAutoFit/>
          </a:bodyPr>
          <a:lstStyle/>
          <a:p>
            <a:pPr indent="0" lvl="0" marL="0" marR="0" rtl="0" algn="l">
              <a:lnSpc>
                <a:spcPct val="100000"/>
              </a:lnSpc>
              <a:spcBef>
                <a:spcPts val="0"/>
              </a:spcBef>
              <a:spcAft>
                <a:spcPts val="0"/>
              </a:spcAft>
              <a:buNone/>
            </a:pPr>
            <a:r>
              <a:rPr b="0" i="0" lang="en-CN" sz="2160" u="none" cap="none" strike="noStrike">
                <a:solidFill>
                  <a:schemeClr val="dk1"/>
                </a:solidFill>
                <a:latin typeface="Calibri"/>
                <a:ea typeface="Calibri"/>
                <a:cs typeface="Calibri"/>
                <a:sym typeface="Calibri"/>
              </a:rPr>
              <a:t>3.24B USD losses</a:t>
            </a:r>
            <a:endParaRPr b="0" i="0" sz="2160" u="none" cap="none" strike="noStrike">
              <a:solidFill>
                <a:schemeClr val="dk1"/>
              </a:solidFill>
              <a:latin typeface="Calibri"/>
              <a:ea typeface="Calibri"/>
              <a:cs typeface="Calibri"/>
              <a:sym typeface="Calibri"/>
            </a:endParaRPr>
          </a:p>
        </p:txBody>
      </p:sp>
      <p:sp>
        <p:nvSpPr>
          <p:cNvPr id="99" name="Google Shape;99;g28206e75c9a_0_0"/>
          <p:cNvSpPr txBox="1"/>
          <p:nvPr/>
        </p:nvSpPr>
        <p:spPr>
          <a:xfrm>
            <a:off x="3789288" y="4165506"/>
            <a:ext cx="4569900" cy="381600"/>
          </a:xfrm>
          <a:prstGeom prst="rect">
            <a:avLst/>
          </a:prstGeom>
          <a:noFill/>
          <a:ln>
            <a:noFill/>
          </a:ln>
        </p:spPr>
        <p:txBody>
          <a:bodyPr anchorCtr="0" anchor="t" bIns="82275" lIns="82275" spcFirstLastPara="1" rIns="82275" wrap="square" tIns="82275">
            <a:spAutoFit/>
          </a:bodyPr>
          <a:lstStyle/>
          <a:p>
            <a:pPr indent="0" lvl="0" marL="97153" marR="0" rtl="0" algn="ctr">
              <a:lnSpc>
                <a:spcPct val="100000"/>
              </a:lnSpc>
              <a:spcBef>
                <a:spcPts val="0"/>
              </a:spcBef>
              <a:spcAft>
                <a:spcPts val="0"/>
              </a:spcAft>
              <a:buNone/>
            </a:pPr>
            <a:r>
              <a:rPr b="0" i="0" lang="en-CN" sz="1400" u="none" cap="none" strike="noStrike">
                <a:solidFill>
                  <a:srgbClr val="000000"/>
                </a:solidFill>
                <a:latin typeface="Arial"/>
                <a:ea typeface="Arial"/>
                <a:cs typeface="Arial"/>
                <a:sym typeface="Arial"/>
              </a:rPr>
              <a:t>IEEE S&amp;P 2023</a:t>
            </a:r>
            <a:endParaRPr b="0" i="0" sz="1400" u="none" cap="none" strike="noStrike">
              <a:solidFill>
                <a:srgbClr val="000000"/>
              </a:solidFill>
              <a:latin typeface="Arial"/>
              <a:ea typeface="Arial"/>
              <a:cs typeface="Arial"/>
              <a:sym typeface="Arial"/>
            </a:endParaRPr>
          </a:p>
        </p:txBody>
      </p:sp>
      <p:sp>
        <p:nvSpPr>
          <p:cNvPr id="100" name="Google Shape;100;g28206e75c9a_0_0"/>
          <p:cNvSpPr txBox="1"/>
          <p:nvPr/>
        </p:nvSpPr>
        <p:spPr>
          <a:xfrm>
            <a:off x="4656830" y="4576691"/>
            <a:ext cx="3104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CN" sz="1400" u="none" cap="none" strike="noStrike">
                <a:solidFill>
                  <a:srgbClr val="000000"/>
                </a:solidFill>
                <a:latin typeface="Arial"/>
                <a:ea typeface="Arial"/>
                <a:cs typeface="Arial"/>
                <a:sym typeface="Arial"/>
              </a:rPr>
              <a:t>https://eprint.iacr.org/2022/1773.pdf</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6"/>
          <p:cNvSpPr txBox="1"/>
          <p:nvPr>
            <p:ph idx="12" type="sldNum"/>
          </p:nvPr>
        </p:nvSpPr>
        <p:spPr>
          <a:xfrm>
            <a:off x="9652000" y="6245227"/>
            <a:ext cx="2133600" cy="476251"/>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N" sz="1500" u="none" cap="none" strike="noStrike">
                <a:solidFill>
                  <a:schemeClr val="dk1"/>
                </a:solidFill>
                <a:latin typeface="Arial"/>
                <a:ea typeface="Arial"/>
                <a:cs typeface="Arial"/>
                <a:sym typeface="Arial"/>
              </a:rPr>
              <a:t>‹#›</a:t>
            </a:fld>
            <a:endParaRPr b="0" i="0" sz="1500" u="none" cap="none" strike="noStrike">
              <a:solidFill>
                <a:schemeClr val="dk1"/>
              </a:solidFill>
              <a:latin typeface="Arial"/>
              <a:ea typeface="Arial"/>
              <a:cs typeface="Arial"/>
              <a:sym typeface="Arial"/>
            </a:endParaRPr>
          </a:p>
        </p:txBody>
      </p:sp>
      <p:sp>
        <p:nvSpPr>
          <p:cNvPr id="303" name="Google Shape;303;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CN"/>
              <a:t>BlockGPT Advantages</a:t>
            </a:r>
            <a:endParaRPr/>
          </a:p>
        </p:txBody>
      </p:sp>
      <p:sp>
        <p:nvSpPr>
          <p:cNvPr id="304" name="Google Shape;304;p46"/>
          <p:cNvSpPr txBox="1"/>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342883" lvl="0" marL="342883" marR="0" rtl="0" algn="l">
              <a:lnSpc>
                <a:spcPct val="90000"/>
              </a:lnSpc>
              <a:spcBef>
                <a:spcPts val="640"/>
              </a:spcBef>
              <a:spcAft>
                <a:spcPts val="0"/>
              </a:spcAft>
              <a:buClr>
                <a:schemeClr val="accent2"/>
              </a:buClr>
              <a:buSzPts val="1800"/>
              <a:buFont typeface="Noto Sans Symbols"/>
              <a:buChar char="▪"/>
            </a:pPr>
            <a:r>
              <a:rPr b="0" i="0" lang="en-CN" sz="3200" u="none" cap="none" strike="noStrike">
                <a:solidFill>
                  <a:schemeClr val="accent2"/>
                </a:solidFill>
                <a:latin typeface="Calibri"/>
                <a:ea typeface="Calibri"/>
                <a:cs typeface="Calibri"/>
                <a:sym typeface="Calibri"/>
              </a:rPr>
              <a:t>No engineered rules, data driven.</a:t>
            </a:r>
            <a:endParaRPr/>
          </a:p>
          <a:p>
            <a:pPr indent="-228583" lvl="0" marL="342883" marR="0" rtl="0" algn="l">
              <a:lnSpc>
                <a:spcPct val="90000"/>
              </a:lnSpc>
              <a:spcBef>
                <a:spcPts val="640"/>
              </a:spcBef>
              <a:spcAft>
                <a:spcPts val="0"/>
              </a:spcAft>
              <a:buClr>
                <a:schemeClr val="accent2"/>
              </a:buClr>
              <a:buSzPts val="1800"/>
              <a:buFont typeface="Noto Sans Symbols"/>
              <a:buNone/>
            </a:pPr>
            <a:r>
              <a:t/>
            </a:r>
            <a:endParaRPr b="0" i="0" sz="3200" u="none" cap="none" strike="noStrike">
              <a:solidFill>
                <a:schemeClr val="accent2"/>
              </a:solidFill>
              <a:latin typeface="Calibri"/>
              <a:ea typeface="Calibri"/>
              <a:cs typeface="Calibri"/>
              <a:sym typeface="Calibri"/>
            </a:endParaRPr>
          </a:p>
          <a:p>
            <a:pPr indent="-342883" lvl="0" marL="342883" marR="0" rtl="0" algn="l">
              <a:lnSpc>
                <a:spcPct val="90000"/>
              </a:lnSpc>
              <a:spcBef>
                <a:spcPts val="640"/>
              </a:spcBef>
              <a:spcAft>
                <a:spcPts val="0"/>
              </a:spcAft>
              <a:buClr>
                <a:schemeClr val="accent2"/>
              </a:buClr>
              <a:buSzPts val="1800"/>
              <a:buFont typeface="Noto Sans Symbols"/>
              <a:buChar char="▪"/>
            </a:pPr>
            <a:r>
              <a:rPr b="0" i="0" lang="en-CN" sz="3200" u="none" cap="none" strike="noStrike">
                <a:solidFill>
                  <a:schemeClr val="accent2"/>
                </a:solidFill>
                <a:latin typeface="Calibri"/>
                <a:ea typeface="Calibri"/>
                <a:cs typeface="Calibri"/>
                <a:sym typeface="Calibri"/>
              </a:rPr>
              <a:t>Can detect new attacks not covered by known rules.</a:t>
            </a:r>
            <a:endParaRPr/>
          </a:p>
          <a:p>
            <a:pPr indent="-228583" lvl="0" marL="342883" marR="0" rtl="0" algn="l">
              <a:lnSpc>
                <a:spcPct val="90000"/>
              </a:lnSpc>
              <a:spcBef>
                <a:spcPts val="640"/>
              </a:spcBef>
              <a:spcAft>
                <a:spcPts val="0"/>
              </a:spcAft>
              <a:buClr>
                <a:schemeClr val="accent2"/>
              </a:buClr>
              <a:buSzPts val="1800"/>
              <a:buFont typeface="Noto Sans Symbols"/>
              <a:buNone/>
            </a:pPr>
            <a:r>
              <a:t/>
            </a:r>
            <a:endParaRPr b="0" i="0" sz="3200" u="none" cap="none" strike="noStrike">
              <a:solidFill>
                <a:schemeClr val="accent2"/>
              </a:solidFill>
              <a:latin typeface="Calibri"/>
              <a:ea typeface="Calibri"/>
              <a:cs typeface="Calibri"/>
              <a:sym typeface="Calibri"/>
            </a:endParaRPr>
          </a:p>
          <a:p>
            <a:pPr indent="-342883" lvl="0" marL="342883" marR="0" rtl="0" algn="l">
              <a:lnSpc>
                <a:spcPct val="90000"/>
              </a:lnSpc>
              <a:spcBef>
                <a:spcPts val="640"/>
              </a:spcBef>
              <a:spcAft>
                <a:spcPts val="0"/>
              </a:spcAft>
              <a:buClr>
                <a:schemeClr val="accent2"/>
              </a:buClr>
              <a:buSzPts val="1800"/>
              <a:buFont typeface="Noto Sans Symbols"/>
              <a:buChar char="▪"/>
            </a:pPr>
            <a:r>
              <a:rPr b="0" i="0" lang="en-CN" sz="3200" u="none" cap="none" strike="noStrike">
                <a:solidFill>
                  <a:schemeClr val="accent2"/>
                </a:solidFill>
                <a:latin typeface="Calibri"/>
                <a:ea typeface="Calibri"/>
                <a:cs typeface="Calibri"/>
                <a:sym typeface="Calibri"/>
              </a:rPr>
              <a:t>Can detect non-profitable attack transactions!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3"/>
          <p:cNvSpPr txBox="1"/>
          <p:nvPr>
            <p:ph idx="12" type="sldNum"/>
          </p:nvPr>
        </p:nvSpPr>
        <p:spPr>
          <a:xfrm>
            <a:off x="9652000" y="6245227"/>
            <a:ext cx="2133600" cy="476251"/>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N" sz="1500" u="none" cap="none" strike="noStrike">
                <a:solidFill>
                  <a:schemeClr val="dk1"/>
                </a:solidFill>
                <a:latin typeface="Arial"/>
                <a:ea typeface="Arial"/>
                <a:cs typeface="Arial"/>
                <a:sym typeface="Arial"/>
              </a:rPr>
              <a:t>‹#›</a:t>
            </a:fld>
            <a:endParaRPr b="0" i="0" sz="1500" u="none" cap="none" strike="noStrike">
              <a:solidFill>
                <a:schemeClr val="dk1"/>
              </a:solidFill>
              <a:latin typeface="Arial"/>
              <a:ea typeface="Arial"/>
              <a:cs typeface="Arial"/>
              <a:sym typeface="Arial"/>
            </a:endParaRPr>
          </a:p>
        </p:txBody>
      </p:sp>
      <p:sp>
        <p:nvSpPr>
          <p:cNvPr id="310" name="Google Shape;310;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CN"/>
              <a:t>Threat Model</a:t>
            </a:r>
            <a:endParaRPr/>
          </a:p>
        </p:txBody>
      </p:sp>
      <p:sp>
        <p:nvSpPr>
          <p:cNvPr id="311" name="Google Shape;311;p43"/>
          <p:cNvSpPr txBox="1"/>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342883" lvl="0" marL="342883" marR="0" rtl="0" algn="l">
              <a:lnSpc>
                <a:spcPct val="90000"/>
              </a:lnSpc>
              <a:spcBef>
                <a:spcPts val="640"/>
              </a:spcBef>
              <a:spcAft>
                <a:spcPts val="0"/>
              </a:spcAft>
              <a:buClr>
                <a:schemeClr val="accent2"/>
              </a:buClr>
              <a:buSzPts val="1800"/>
              <a:buFont typeface="Noto Sans Symbols"/>
              <a:buChar char="▪"/>
            </a:pPr>
            <a:r>
              <a:rPr b="0" i="0" lang="en-CN" sz="3200" u="none" cap="none" strike="noStrike">
                <a:solidFill>
                  <a:schemeClr val="accent2"/>
                </a:solidFill>
                <a:latin typeface="Calibri"/>
                <a:ea typeface="Calibri"/>
                <a:cs typeface="Calibri"/>
                <a:sym typeface="Calibri"/>
              </a:rPr>
              <a:t>Computationally bounded</a:t>
            </a:r>
            <a:endParaRPr b="0" i="0" sz="3200" u="none" cap="none" strike="noStrike">
              <a:solidFill>
                <a:schemeClr val="accent2"/>
              </a:solidFill>
              <a:latin typeface="Calibri"/>
              <a:ea typeface="Calibri"/>
              <a:cs typeface="Calibri"/>
              <a:sym typeface="Calibri"/>
            </a:endParaRPr>
          </a:p>
          <a:p>
            <a:pPr indent="-228583" lvl="0" marL="342883" marR="0" rtl="0" algn="l">
              <a:lnSpc>
                <a:spcPct val="90000"/>
              </a:lnSpc>
              <a:spcBef>
                <a:spcPts val="640"/>
              </a:spcBef>
              <a:spcAft>
                <a:spcPts val="0"/>
              </a:spcAft>
              <a:buClr>
                <a:schemeClr val="accent2"/>
              </a:buClr>
              <a:buSzPts val="1800"/>
              <a:buFont typeface="Noto Sans Symbols"/>
              <a:buNone/>
            </a:pPr>
            <a:r>
              <a:t/>
            </a:r>
            <a:endParaRPr b="0" i="0" sz="3200" u="none" cap="none" strike="noStrike">
              <a:solidFill>
                <a:schemeClr val="accent2"/>
              </a:solidFill>
              <a:latin typeface="Calibri"/>
              <a:ea typeface="Calibri"/>
              <a:cs typeface="Calibri"/>
              <a:sym typeface="Calibri"/>
            </a:endParaRPr>
          </a:p>
          <a:p>
            <a:pPr indent="-342883" lvl="0" marL="342883" marR="0" rtl="0" algn="l">
              <a:lnSpc>
                <a:spcPct val="90000"/>
              </a:lnSpc>
              <a:spcBef>
                <a:spcPts val="640"/>
              </a:spcBef>
              <a:spcAft>
                <a:spcPts val="0"/>
              </a:spcAft>
              <a:buClr>
                <a:schemeClr val="accent2"/>
              </a:buClr>
              <a:buSzPts val="1800"/>
              <a:buFont typeface="Noto Sans Symbols"/>
              <a:buChar char="▪"/>
            </a:pPr>
            <a:r>
              <a:rPr b="0" i="0" lang="en-CN" sz="3200" u="none" cap="none" strike="noStrike">
                <a:solidFill>
                  <a:schemeClr val="accent2"/>
                </a:solidFill>
                <a:latin typeface="Calibri"/>
                <a:ea typeface="Calibri"/>
                <a:cs typeface="Calibri"/>
                <a:sym typeface="Calibri"/>
              </a:rPr>
              <a:t>Money!</a:t>
            </a:r>
            <a:endParaRPr/>
          </a:p>
          <a:p>
            <a:pPr indent="-228583" lvl="0" marL="342883" marR="0" rtl="0" algn="l">
              <a:lnSpc>
                <a:spcPct val="90000"/>
              </a:lnSpc>
              <a:spcBef>
                <a:spcPts val="640"/>
              </a:spcBef>
              <a:spcAft>
                <a:spcPts val="0"/>
              </a:spcAft>
              <a:buClr>
                <a:schemeClr val="accent2"/>
              </a:buClr>
              <a:buSzPts val="1800"/>
              <a:buFont typeface="Noto Sans Symbols"/>
              <a:buNone/>
            </a:pPr>
            <a:r>
              <a:t/>
            </a:r>
            <a:endParaRPr b="0" i="0" sz="3200" u="none" cap="none" strike="noStrike">
              <a:solidFill>
                <a:schemeClr val="accent2"/>
              </a:solidFill>
              <a:latin typeface="Calibri"/>
              <a:ea typeface="Calibri"/>
              <a:cs typeface="Calibri"/>
              <a:sym typeface="Calibri"/>
            </a:endParaRPr>
          </a:p>
          <a:p>
            <a:pPr indent="-285736" lvl="1" marL="742913" marR="0" rtl="0" algn="l">
              <a:lnSpc>
                <a:spcPct val="90000"/>
              </a:lnSpc>
              <a:spcBef>
                <a:spcPts val="560"/>
              </a:spcBef>
              <a:spcAft>
                <a:spcPts val="0"/>
              </a:spcAft>
              <a:buClr>
                <a:schemeClr val="dk1"/>
              </a:buClr>
              <a:buSzPts val="1800"/>
              <a:buFont typeface="Noto Sans Symbols"/>
              <a:buChar char="▪"/>
            </a:pPr>
            <a:r>
              <a:rPr b="1" i="0" lang="en-CN" sz="2800" u="none" cap="none" strike="noStrike">
                <a:solidFill>
                  <a:schemeClr val="dk1"/>
                </a:solidFill>
                <a:latin typeface="Calibri"/>
                <a:ea typeface="Calibri"/>
                <a:cs typeface="Calibri"/>
                <a:sym typeface="Calibri"/>
              </a:rPr>
              <a:t>Observable Adversary</a:t>
            </a:r>
            <a:r>
              <a:rPr b="0" i="0" lang="en-CN" sz="2800" u="none" cap="none" strike="noStrike">
                <a:solidFill>
                  <a:schemeClr val="dk1"/>
                </a:solidFill>
                <a:latin typeface="Calibri"/>
                <a:ea typeface="Calibri"/>
                <a:cs typeface="Calibri"/>
                <a:sym typeface="Calibri"/>
              </a:rPr>
              <a:t>: e.g., transactions propagate on a P2P</a:t>
            </a:r>
            <a:endParaRPr/>
          </a:p>
          <a:p>
            <a:pPr indent="-228583" lvl="0" marL="342883" marR="0" rtl="0" algn="l">
              <a:lnSpc>
                <a:spcPct val="90000"/>
              </a:lnSpc>
              <a:spcBef>
                <a:spcPts val="640"/>
              </a:spcBef>
              <a:spcAft>
                <a:spcPts val="0"/>
              </a:spcAft>
              <a:buClr>
                <a:schemeClr val="accent2"/>
              </a:buClr>
              <a:buSzPts val="1800"/>
              <a:buFont typeface="Noto Sans Symbols"/>
              <a:buNone/>
            </a:pPr>
            <a:r>
              <a:t/>
            </a:r>
            <a:endParaRPr b="0" i="0" sz="3200" u="none" cap="none" strike="noStrike">
              <a:solidFill>
                <a:schemeClr val="accent2"/>
              </a:solidFill>
              <a:latin typeface="Calibri"/>
              <a:ea typeface="Calibri"/>
              <a:cs typeface="Calibri"/>
              <a:sym typeface="Calibri"/>
            </a:endParaRPr>
          </a:p>
          <a:p>
            <a:pPr indent="-285736" lvl="1" marL="742913" marR="0" rtl="0" algn="l">
              <a:lnSpc>
                <a:spcPct val="90000"/>
              </a:lnSpc>
              <a:spcBef>
                <a:spcPts val="560"/>
              </a:spcBef>
              <a:spcAft>
                <a:spcPts val="0"/>
              </a:spcAft>
              <a:buClr>
                <a:schemeClr val="dk1"/>
              </a:buClr>
              <a:buSzPts val="1800"/>
              <a:buFont typeface="Noto Sans Symbols"/>
              <a:buChar char="▪"/>
            </a:pPr>
            <a:r>
              <a:rPr b="1" i="0" lang="en-CN" sz="2800" u="none" cap="none" strike="noStrike">
                <a:solidFill>
                  <a:schemeClr val="dk1"/>
                </a:solidFill>
                <a:latin typeface="Calibri"/>
                <a:ea typeface="Calibri"/>
                <a:cs typeface="Calibri"/>
                <a:sym typeface="Calibri"/>
              </a:rPr>
              <a:t>Hidden Adversary</a:t>
            </a:r>
            <a:r>
              <a:rPr b="0" i="0" lang="en-CN" sz="2800" u="none" cap="none" strike="noStrike">
                <a:solidFill>
                  <a:schemeClr val="dk1"/>
                </a:solidFill>
                <a:latin typeface="Calibri"/>
                <a:ea typeface="Calibri"/>
                <a:cs typeface="Calibri"/>
                <a:sym typeface="Calibri"/>
              </a:rPr>
              <a:t>: e.g., colluding with a miner</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7"/>
          <p:cNvSpPr txBox="1"/>
          <p:nvPr>
            <p:ph idx="12" type="sldNum"/>
          </p:nvPr>
        </p:nvSpPr>
        <p:spPr>
          <a:xfrm>
            <a:off x="9652000" y="6245227"/>
            <a:ext cx="2133600" cy="476251"/>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N" sz="1500" u="none" cap="none" strike="noStrike">
                <a:solidFill>
                  <a:schemeClr val="dk1"/>
                </a:solidFill>
                <a:latin typeface="Arial"/>
                <a:ea typeface="Arial"/>
                <a:cs typeface="Arial"/>
                <a:sym typeface="Arial"/>
              </a:rPr>
              <a:t>‹#›</a:t>
            </a:fld>
            <a:endParaRPr b="0" i="0" sz="1500" u="none" cap="none" strike="noStrike">
              <a:solidFill>
                <a:schemeClr val="dk1"/>
              </a:solidFill>
              <a:latin typeface="Arial"/>
              <a:ea typeface="Arial"/>
              <a:cs typeface="Arial"/>
              <a:sym typeface="Arial"/>
            </a:endParaRPr>
          </a:p>
        </p:txBody>
      </p:sp>
      <p:sp>
        <p:nvSpPr>
          <p:cNvPr id="317" name="Google Shape;317;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CN"/>
              <a:t>Dataset</a:t>
            </a:r>
            <a:endParaRPr/>
          </a:p>
        </p:txBody>
      </p:sp>
      <p:sp>
        <p:nvSpPr>
          <p:cNvPr id="318" name="Google Shape;318;p47"/>
          <p:cNvSpPr txBox="1"/>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342883" lvl="0" marL="342883" marR="0" rtl="0" algn="l">
              <a:lnSpc>
                <a:spcPct val="90000"/>
              </a:lnSpc>
              <a:spcBef>
                <a:spcPts val="640"/>
              </a:spcBef>
              <a:spcAft>
                <a:spcPts val="0"/>
              </a:spcAft>
              <a:buClr>
                <a:schemeClr val="accent2"/>
              </a:buClr>
              <a:buSzPts val="1800"/>
              <a:buFont typeface="Noto Sans Symbols"/>
              <a:buChar char="▪"/>
            </a:pPr>
            <a:r>
              <a:rPr b="0" i="0" lang="en-CN" sz="3200" u="none" cap="none" strike="noStrike">
                <a:solidFill>
                  <a:schemeClr val="accent2"/>
                </a:solidFill>
                <a:latin typeface="Calibri"/>
                <a:ea typeface="Calibri"/>
                <a:cs typeface="Calibri"/>
                <a:sym typeface="Calibri"/>
              </a:rPr>
              <a:t>Unlabeled (pretraining)</a:t>
            </a:r>
            <a:endParaRPr/>
          </a:p>
          <a:p>
            <a:pPr indent="-285736" lvl="1" marL="742913" marR="0" rtl="0" algn="l">
              <a:lnSpc>
                <a:spcPct val="90000"/>
              </a:lnSpc>
              <a:spcBef>
                <a:spcPts val="560"/>
              </a:spcBef>
              <a:spcAft>
                <a:spcPts val="0"/>
              </a:spcAft>
              <a:buClr>
                <a:schemeClr val="dk1"/>
              </a:buClr>
              <a:buSzPts val="1800"/>
              <a:buFont typeface="Noto Sans Symbols"/>
              <a:buChar char="▪"/>
            </a:pPr>
            <a:r>
              <a:rPr b="0" i="0" lang="en-CN" sz="2800" u="none" cap="none" strike="noStrike">
                <a:solidFill>
                  <a:schemeClr val="dk1"/>
                </a:solidFill>
                <a:latin typeface="Calibri"/>
                <a:ea typeface="Calibri"/>
                <a:cs typeface="Calibri"/>
                <a:sym typeface="Calibri"/>
              </a:rPr>
              <a:t>68M txs/1523 days from victim dApps</a:t>
            </a:r>
            <a:endParaRPr b="0" i="0" sz="2800" u="none" cap="none" strike="noStrike">
              <a:solidFill>
                <a:schemeClr val="dk1"/>
              </a:solidFill>
              <a:latin typeface="Courier New"/>
              <a:ea typeface="Courier New"/>
              <a:cs typeface="Courier New"/>
              <a:sym typeface="Courier New"/>
            </a:endParaRPr>
          </a:p>
          <a:p>
            <a:pPr indent="-228583" lvl="0" marL="342883" marR="0" rtl="0" algn="l">
              <a:lnSpc>
                <a:spcPct val="90000"/>
              </a:lnSpc>
              <a:spcBef>
                <a:spcPts val="640"/>
              </a:spcBef>
              <a:spcAft>
                <a:spcPts val="0"/>
              </a:spcAft>
              <a:buClr>
                <a:schemeClr val="accent2"/>
              </a:buClr>
              <a:buSzPts val="1800"/>
              <a:buFont typeface="Noto Sans Symbols"/>
              <a:buNone/>
            </a:pPr>
            <a:r>
              <a:t/>
            </a:r>
            <a:endParaRPr b="0" i="0" sz="3200" u="none" cap="none" strike="noStrike">
              <a:solidFill>
                <a:schemeClr val="accent2"/>
              </a:solidFill>
              <a:latin typeface="Calibri"/>
              <a:ea typeface="Calibri"/>
              <a:cs typeface="Calibri"/>
              <a:sym typeface="Calibri"/>
            </a:endParaRPr>
          </a:p>
          <a:p>
            <a:pPr indent="-342883" lvl="0" marL="342883" marR="0" rtl="0" algn="l">
              <a:lnSpc>
                <a:spcPct val="90000"/>
              </a:lnSpc>
              <a:spcBef>
                <a:spcPts val="640"/>
              </a:spcBef>
              <a:spcAft>
                <a:spcPts val="0"/>
              </a:spcAft>
              <a:buClr>
                <a:schemeClr val="accent2"/>
              </a:buClr>
              <a:buSzPts val="1800"/>
              <a:buFont typeface="Noto Sans Symbols"/>
              <a:buChar char="▪"/>
            </a:pPr>
            <a:r>
              <a:rPr b="0" i="0" lang="en-CN" sz="3200" u="none" cap="none" strike="noStrike">
                <a:solidFill>
                  <a:schemeClr val="accent2"/>
                </a:solidFill>
                <a:latin typeface="Calibri"/>
                <a:ea typeface="Calibri"/>
                <a:cs typeface="Calibri"/>
                <a:sym typeface="Calibri"/>
              </a:rPr>
              <a:t>Labeled (evaluation only)</a:t>
            </a:r>
            <a:endParaRPr/>
          </a:p>
          <a:p>
            <a:pPr indent="-285736" lvl="1" marL="742913" marR="0" rtl="0" algn="l">
              <a:lnSpc>
                <a:spcPct val="90000"/>
              </a:lnSpc>
              <a:spcBef>
                <a:spcPts val="560"/>
              </a:spcBef>
              <a:spcAft>
                <a:spcPts val="0"/>
              </a:spcAft>
              <a:buClr>
                <a:schemeClr val="dk1"/>
              </a:buClr>
              <a:buSzPts val="1800"/>
              <a:buFont typeface="Noto Sans Symbols"/>
              <a:buChar char="▪"/>
            </a:pPr>
            <a:r>
              <a:rPr b="0" i="0" lang="en-CN" sz="2800" u="none" cap="none" strike="noStrike">
                <a:solidFill>
                  <a:schemeClr val="dk1"/>
                </a:solidFill>
                <a:latin typeface="Calibri"/>
                <a:ea typeface="Calibri"/>
                <a:cs typeface="Calibri"/>
                <a:sym typeface="Calibri"/>
              </a:rPr>
              <a:t>124 DeFi attack</a:t>
            </a:r>
            <a:endParaRPr/>
          </a:p>
          <a:p>
            <a:pPr indent="-285736" lvl="1" marL="742913" marR="0" rtl="0" algn="l">
              <a:lnSpc>
                <a:spcPct val="90000"/>
              </a:lnSpc>
              <a:spcBef>
                <a:spcPts val="560"/>
              </a:spcBef>
              <a:spcAft>
                <a:spcPts val="0"/>
              </a:spcAft>
              <a:buClr>
                <a:schemeClr val="dk1"/>
              </a:buClr>
              <a:buSzPts val="1800"/>
              <a:buFont typeface="Noto Sans Symbols"/>
              <a:buChar char="▪"/>
            </a:pPr>
            <a:r>
              <a:rPr b="0" i="0" lang="en-CN" sz="2800" u="none" cap="none" strike="noStrike">
                <a:solidFill>
                  <a:schemeClr val="dk1"/>
                </a:solidFill>
                <a:latin typeface="Calibri"/>
                <a:ea typeface="Calibri"/>
                <a:cs typeface="Calibri"/>
                <a:sym typeface="Calibri"/>
              </a:rPr>
              <a:t>Possibly multiple attack transactions per dApp</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8"/>
          <p:cNvSpPr txBox="1"/>
          <p:nvPr>
            <p:ph idx="4294967295" type="sldNum"/>
          </p:nvPr>
        </p:nvSpPr>
        <p:spPr>
          <a:xfrm>
            <a:off x="9652000" y="6245227"/>
            <a:ext cx="2133600" cy="476251"/>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500"/>
              <a:buNone/>
            </a:pPr>
            <a:fld id="{00000000-1234-1234-1234-123412341234}" type="slidenum">
              <a:rPr b="0" i="0" lang="en-CN" sz="1500" u="none" cap="none" strike="noStrike">
                <a:solidFill>
                  <a:schemeClr val="dk1"/>
                </a:solidFill>
                <a:latin typeface="Arial"/>
                <a:ea typeface="Arial"/>
                <a:cs typeface="Arial"/>
                <a:sym typeface="Arial"/>
              </a:rPr>
              <a:t>‹#›</a:t>
            </a:fld>
            <a:endParaRPr b="0" i="0" sz="1500" u="none" cap="none" strike="noStrike">
              <a:solidFill>
                <a:schemeClr val="dk1"/>
              </a:solidFill>
              <a:latin typeface="Arial"/>
              <a:ea typeface="Arial"/>
              <a:cs typeface="Arial"/>
              <a:sym typeface="Arial"/>
            </a:endParaRPr>
          </a:p>
        </p:txBody>
      </p:sp>
      <p:sp>
        <p:nvSpPr>
          <p:cNvPr id="324" name="Google Shape;324;p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CN"/>
              <a:t>BlockGPT Architecture</a:t>
            </a:r>
            <a:endParaRPr/>
          </a:p>
        </p:txBody>
      </p:sp>
      <p:sp>
        <p:nvSpPr>
          <p:cNvPr id="325" name="Google Shape;325;p48"/>
          <p:cNvSpPr txBox="1"/>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640"/>
              </a:spcBef>
              <a:spcAft>
                <a:spcPts val="0"/>
              </a:spcAft>
              <a:buClr>
                <a:schemeClr val="accent2"/>
              </a:buClr>
              <a:buSzPts val="1800"/>
              <a:buFont typeface="Noto Sans Symbols"/>
              <a:buNone/>
            </a:pPr>
            <a:r>
              <a:rPr b="0" i="0" lang="en-CN" sz="3200" u="none" cap="none" strike="noStrike">
                <a:solidFill>
                  <a:schemeClr val="accent2"/>
                </a:solidFill>
                <a:latin typeface="Calibri"/>
                <a:ea typeface="Calibri"/>
                <a:cs typeface="Calibri"/>
                <a:sym typeface="Calibri"/>
              </a:rPr>
              <a:t>TX -&gt; Tokenized Trace -&gt; Trace Embedding -&gt; Trace Likelihood</a:t>
            </a:r>
            <a:endParaRPr b="0" i="0" sz="2800" u="none" cap="none" strike="noStrike">
              <a:solidFill>
                <a:schemeClr val="dk1"/>
              </a:solidFill>
              <a:latin typeface="Calibri"/>
              <a:ea typeface="Calibri"/>
              <a:cs typeface="Calibri"/>
              <a:sym typeface="Calibri"/>
            </a:endParaRPr>
          </a:p>
        </p:txBody>
      </p:sp>
      <p:pic>
        <p:nvPicPr>
          <p:cNvPr id="326" name="Google Shape;326;p48"/>
          <p:cNvPicPr preferRelativeResize="0"/>
          <p:nvPr/>
        </p:nvPicPr>
        <p:blipFill rotWithShape="1">
          <a:blip r:embed="rId3">
            <a:alphaModFix/>
          </a:blip>
          <a:srcRect b="0" l="0" r="0" t="0"/>
          <a:stretch/>
        </p:blipFill>
        <p:spPr>
          <a:xfrm>
            <a:off x="933435" y="2823246"/>
            <a:ext cx="10325130" cy="277164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descr="Dark Mist 4K Wallpaper Gallery | Dark wallpaper, Dark forest, Forest  wallpaper iphone" id="331" name="Google Shape;331;p49"/>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32" name="Google Shape;332;p49"/>
          <p:cNvSpPr txBox="1"/>
          <p:nvPr/>
        </p:nvSpPr>
        <p:spPr>
          <a:xfrm>
            <a:off x="1733913" y="2828835"/>
            <a:ext cx="8724173" cy="7694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CN" sz="4400" u="none" cap="none" strike="noStrike">
                <a:solidFill>
                  <a:schemeClr val="lt1"/>
                </a:solidFill>
                <a:latin typeface="Arial"/>
                <a:ea typeface="Arial"/>
                <a:cs typeface="Arial"/>
                <a:sym typeface="Arial"/>
              </a:rPr>
              <a:t>BlockGPT Results</a:t>
            </a:r>
            <a:endParaRPr b="0" i="0" sz="3600" u="none" cap="none" strike="noStrike">
              <a:solidFill>
                <a:schemeClr val="lt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0"/>
          <p:cNvSpPr txBox="1"/>
          <p:nvPr>
            <p:ph idx="4294967295" type="sldNum"/>
          </p:nvPr>
        </p:nvSpPr>
        <p:spPr>
          <a:xfrm>
            <a:off x="9652000" y="6245227"/>
            <a:ext cx="2133600" cy="476251"/>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500"/>
              <a:buNone/>
            </a:pPr>
            <a:fld id="{00000000-1234-1234-1234-123412341234}" type="slidenum">
              <a:rPr b="0" i="0" lang="en-CN" sz="1500" u="none" cap="none" strike="noStrike">
                <a:solidFill>
                  <a:schemeClr val="dk1"/>
                </a:solidFill>
                <a:latin typeface="Arial"/>
                <a:ea typeface="Arial"/>
                <a:cs typeface="Arial"/>
                <a:sym typeface="Arial"/>
              </a:rPr>
              <a:t>‹#›</a:t>
            </a:fld>
            <a:endParaRPr b="0" i="0" sz="1500" u="none" cap="none" strike="noStrike">
              <a:solidFill>
                <a:schemeClr val="dk1"/>
              </a:solidFill>
              <a:latin typeface="Arial"/>
              <a:ea typeface="Arial"/>
              <a:cs typeface="Arial"/>
              <a:sym typeface="Arial"/>
            </a:endParaRPr>
          </a:p>
        </p:txBody>
      </p:sp>
      <p:sp>
        <p:nvSpPr>
          <p:cNvPr id="338" name="Google Shape;338;p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CN"/>
              <a:t>Attacks ranked as most abnormal</a:t>
            </a:r>
            <a:endParaRPr/>
          </a:p>
        </p:txBody>
      </p:sp>
      <p:pic>
        <p:nvPicPr>
          <p:cNvPr id="339" name="Google Shape;339;p50"/>
          <p:cNvPicPr preferRelativeResize="0"/>
          <p:nvPr/>
        </p:nvPicPr>
        <p:blipFill rotWithShape="1">
          <a:blip r:embed="rId3">
            <a:alphaModFix/>
          </a:blip>
          <a:srcRect b="0" l="0" r="0" t="0"/>
          <a:stretch/>
        </p:blipFill>
        <p:spPr>
          <a:xfrm>
            <a:off x="3527479" y="1521544"/>
            <a:ext cx="5137042" cy="497133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1"/>
          <p:cNvSpPr txBox="1"/>
          <p:nvPr>
            <p:ph idx="4294967295" type="sldNum"/>
          </p:nvPr>
        </p:nvSpPr>
        <p:spPr>
          <a:xfrm>
            <a:off x="9652000" y="6245227"/>
            <a:ext cx="2133600" cy="476251"/>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500"/>
              <a:buNone/>
            </a:pPr>
            <a:fld id="{00000000-1234-1234-1234-123412341234}" type="slidenum">
              <a:rPr b="0" i="0" lang="en-CN" sz="1500" u="none" cap="none" strike="noStrike">
                <a:solidFill>
                  <a:schemeClr val="dk1"/>
                </a:solidFill>
                <a:latin typeface="Arial"/>
                <a:ea typeface="Arial"/>
                <a:cs typeface="Arial"/>
                <a:sym typeface="Arial"/>
              </a:rPr>
              <a:t>‹#›</a:t>
            </a:fld>
            <a:endParaRPr b="0" i="0" sz="1500" u="none" cap="none" strike="noStrike">
              <a:solidFill>
                <a:schemeClr val="dk1"/>
              </a:solidFill>
              <a:latin typeface="Arial"/>
              <a:ea typeface="Arial"/>
              <a:cs typeface="Arial"/>
              <a:sym typeface="Arial"/>
            </a:endParaRPr>
          </a:p>
        </p:txBody>
      </p:sp>
      <p:sp>
        <p:nvSpPr>
          <p:cNvPr id="345" name="Google Shape;345;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CN"/>
              <a:t>Conclusions</a:t>
            </a:r>
            <a:endParaRPr/>
          </a:p>
        </p:txBody>
      </p:sp>
      <p:sp>
        <p:nvSpPr>
          <p:cNvPr id="346" name="Google Shape;346;p51"/>
          <p:cNvSpPr txBox="1"/>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342883" lvl="0" marL="342883" marR="0" rtl="0" algn="l">
              <a:lnSpc>
                <a:spcPct val="90000"/>
              </a:lnSpc>
              <a:spcBef>
                <a:spcPts val="640"/>
              </a:spcBef>
              <a:spcAft>
                <a:spcPts val="0"/>
              </a:spcAft>
              <a:buClr>
                <a:schemeClr val="accent2"/>
              </a:buClr>
              <a:buSzPts val="1800"/>
              <a:buFont typeface="Noto Sans Symbols"/>
              <a:buChar char="▪"/>
            </a:pPr>
            <a:r>
              <a:rPr b="0" i="0" lang="en-CN" sz="3200" u="none" cap="none" strike="noStrike">
                <a:solidFill>
                  <a:schemeClr val="accent2"/>
                </a:solidFill>
                <a:latin typeface="Calibri"/>
                <a:ea typeface="Calibri"/>
                <a:cs typeface="Calibri"/>
                <a:sym typeface="Calibri"/>
              </a:rPr>
              <a:t>Self-supervised learning for anomaly detection</a:t>
            </a:r>
            <a:endParaRPr b="0" i="0" sz="3200" u="none" cap="none" strike="noStrike">
              <a:solidFill>
                <a:schemeClr val="accent2"/>
              </a:solidFill>
              <a:latin typeface="Calibri"/>
              <a:ea typeface="Calibri"/>
              <a:cs typeface="Calibri"/>
              <a:sym typeface="Calibri"/>
            </a:endParaRPr>
          </a:p>
          <a:p>
            <a:pPr indent="-228583" lvl="0" marL="342883" marR="0" rtl="0" algn="l">
              <a:lnSpc>
                <a:spcPct val="90000"/>
              </a:lnSpc>
              <a:spcBef>
                <a:spcPts val="640"/>
              </a:spcBef>
              <a:spcAft>
                <a:spcPts val="0"/>
              </a:spcAft>
              <a:buClr>
                <a:schemeClr val="accent2"/>
              </a:buClr>
              <a:buSzPts val="1800"/>
              <a:buFont typeface="Noto Sans Symbols"/>
              <a:buNone/>
            </a:pPr>
            <a:r>
              <a:t/>
            </a:r>
            <a:endParaRPr b="0" i="0" sz="3200" u="none" cap="none" strike="noStrike">
              <a:solidFill>
                <a:schemeClr val="accent2"/>
              </a:solidFill>
              <a:latin typeface="Calibri"/>
              <a:ea typeface="Calibri"/>
              <a:cs typeface="Calibri"/>
              <a:sym typeface="Calibri"/>
            </a:endParaRPr>
          </a:p>
          <a:p>
            <a:pPr indent="-342883" lvl="0" marL="342883" marR="0" rtl="0" algn="l">
              <a:lnSpc>
                <a:spcPct val="90000"/>
              </a:lnSpc>
              <a:spcBef>
                <a:spcPts val="640"/>
              </a:spcBef>
              <a:spcAft>
                <a:spcPts val="0"/>
              </a:spcAft>
              <a:buClr>
                <a:schemeClr val="accent2"/>
              </a:buClr>
              <a:buSzPts val="1800"/>
              <a:buFont typeface="Noto Sans Symbols"/>
              <a:buChar char="▪"/>
            </a:pPr>
            <a:r>
              <a:rPr b="0" i="0" lang="en-CN" sz="3200" u="none" cap="none" strike="noStrike">
                <a:solidFill>
                  <a:schemeClr val="accent2"/>
                </a:solidFill>
                <a:latin typeface="Calibri"/>
                <a:ea typeface="Calibri"/>
                <a:cs typeface="Calibri"/>
                <a:sym typeface="Calibri"/>
              </a:rPr>
              <a:t>Detects attacks </a:t>
            </a:r>
            <a:r>
              <a:rPr b="0" i="1" lang="en-CN" sz="3200" u="none" cap="none" strike="noStrike">
                <a:solidFill>
                  <a:schemeClr val="accent2"/>
                </a:solidFill>
                <a:latin typeface="Calibri"/>
                <a:ea typeface="Calibri"/>
                <a:cs typeface="Calibri"/>
                <a:sym typeface="Calibri"/>
              </a:rPr>
              <a:t>without</a:t>
            </a:r>
            <a:r>
              <a:rPr b="0" i="0" lang="en-CN" sz="3200" u="none" cap="none" strike="noStrike">
                <a:solidFill>
                  <a:schemeClr val="accent2"/>
                </a:solidFill>
                <a:latin typeface="Calibri"/>
                <a:ea typeface="Calibri"/>
                <a:cs typeface="Calibri"/>
                <a:sym typeface="Calibri"/>
              </a:rPr>
              <a:t> engineered rules</a:t>
            </a:r>
            <a:endParaRPr b="0" i="0" sz="3200" u="none" cap="none" strike="noStrike">
              <a:solidFill>
                <a:schemeClr val="accent2"/>
              </a:solidFill>
              <a:latin typeface="Calibri"/>
              <a:ea typeface="Calibri"/>
              <a:cs typeface="Calibri"/>
              <a:sym typeface="Calibri"/>
            </a:endParaRPr>
          </a:p>
          <a:p>
            <a:pPr indent="-228583" lvl="0" marL="342883" marR="0" rtl="0" algn="l">
              <a:lnSpc>
                <a:spcPct val="90000"/>
              </a:lnSpc>
              <a:spcBef>
                <a:spcPts val="640"/>
              </a:spcBef>
              <a:spcAft>
                <a:spcPts val="0"/>
              </a:spcAft>
              <a:buClr>
                <a:schemeClr val="accent2"/>
              </a:buClr>
              <a:buSzPts val="1800"/>
              <a:buFont typeface="Noto Sans Symbols"/>
              <a:buNone/>
            </a:pPr>
            <a:r>
              <a:t/>
            </a:r>
            <a:endParaRPr b="0" i="0" sz="3200" u="none" cap="none" strike="noStrike">
              <a:solidFill>
                <a:schemeClr val="accent2"/>
              </a:solidFill>
              <a:latin typeface="Calibri"/>
              <a:ea typeface="Calibri"/>
              <a:cs typeface="Calibri"/>
              <a:sym typeface="Calibri"/>
            </a:endParaRPr>
          </a:p>
          <a:p>
            <a:pPr indent="-342883" lvl="0" marL="342883" marR="0" rtl="0" algn="l">
              <a:lnSpc>
                <a:spcPct val="90000"/>
              </a:lnSpc>
              <a:spcBef>
                <a:spcPts val="640"/>
              </a:spcBef>
              <a:spcAft>
                <a:spcPts val="0"/>
              </a:spcAft>
              <a:buClr>
                <a:schemeClr val="accent2"/>
              </a:buClr>
              <a:buSzPts val="1800"/>
              <a:buFont typeface="Noto Sans Symbols"/>
              <a:buChar char="▪"/>
            </a:pPr>
            <a:r>
              <a:rPr b="0" i="0" lang="en-CN" sz="3200" u="none" cap="none" strike="noStrike">
                <a:solidFill>
                  <a:schemeClr val="accent2"/>
                </a:solidFill>
                <a:latin typeface="Calibri"/>
                <a:ea typeface="Calibri"/>
                <a:cs typeface="Calibri"/>
                <a:sym typeface="Calibri"/>
              </a:rPr>
              <a:t>High throughput</a:t>
            </a:r>
            <a:endParaRPr b="0" i="0" sz="3200" u="none" cap="none" strike="noStrike">
              <a:solidFill>
                <a:schemeClr val="accent2"/>
              </a:solidFill>
              <a:latin typeface="Calibri"/>
              <a:ea typeface="Calibri"/>
              <a:cs typeface="Calibri"/>
              <a:sym typeface="Calibri"/>
            </a:endParaRPr>
          </a:p>
        </p:txBody>
      </p:sp>
      <p:sp>
        <p:nvSpPr>
          <p:cNvPr id="347" name="Google Shape;347;p51"/>
          <p:cNvSpPr txBox="1"/>
          <p:nvPr/>
        </p:nvSpPr>
        <p:spPr>
          <a:xfrm>
            <a:off x="1158498" y="5875895"/>
            <a:ext cx="609858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CN" sz="1400" u="none" cap="none" strike="noStrike">
                <a:solidFill>
                  <a:srgbClr val="000000"/>
                </a:solidFill>
                <a:latin typeface="Arial"/>
                <a:ea typeface="Arial"/>
                <a:cs typeface="Arial"/>
                <a:sym typeface="Arial"/>
              </a:rPr>
              <a:t>Paper: </a:t>
            </a:r>
            <a:r>
              <a:rPr b="0" i="0" lang="en-CN" sz="1400" u="sng" cap="none" strike="noStrike">
                <a:solidFill>
                  <a:srgbClr val="000000"/>
                </a:solidFill>
                <a:latin typeface="Arial"/>
                <a:ea typeface="Arial"/>
                <a:cs typeface="Arial"/>
                <a:sym typeface="Arial"/>
                <a:hlinkClick r:id="rId3">
                  <a:extLst>
                    <a:ext uri="{A12FA001-AC4F-418D-AE19-62706E023703}">
                      <ahyp:hlinkClr val="tx"/>
                    </a:ext>
                  </a:extLst>
                </a:hlinkClick>
              </a:rPr>
              <a:t>https://eprint.iacr.org/2023/592</a:t>
            </a:r>
            <a:br>
              <a:rPr b="0" i="0" lang="en-CN" sz="1400" u="none" cap="none" strike="noStrike">
                <a:solidFill>
                  <a:srgbClr val="000000"/>
                </a:solidFill>
                <a:latin typeface="Arial"/>
                <a:ea typeface="Arial"/>
                <a:cs typeface="Arial"/>
                <a:sym typeface="Arial"/>
              </a:rPr>
            </a:br>
            <a:r>
              <a:rPr b="0" i="0" lang="en-CN" sz="1400" u="none" cap="none" strike="noStrike">
                <a:solidFill>
                  <a:srgbClr val="000000"/>
                </a:solidFill>
                <a:latin typeface="Arial"/>
                <a:ea typeface="Arial"/>
                <a:cs typeface="Arial"/>
                <a:sym typeface="Arial"/>
              </a:rPr>
              <a:t>Further details: </a:t>
            </a:r>
            <a:r>
              <a:rPr b="0" i="0" lang="en-CN" sz="1400" u="sng" cap="none" strike="noStrike">
                <a:solidFill>
                  <a:srgbClr val="000000"/>
                </a:solidFill>
                <a:latin typeface="Arial"/>
                <a:ea typeface="Arial"/>
                <a:cs typeface="Arial"/>
                <a:sym typeface="Arial"/>
                <a:hlinkClick r:id="rId4">
                  <a:extLst>
                    <a:ext uri="{A12FA001-AC4F-418D-AE19-62706E023703}">
                      <ahyp:hlinkClr val="tx"/>
                    </a:ext>
                  </a:extLst>
                </a:hlinkClick>
              </a:rPr>
              <a:t>https://rdi.berkeley.edu/</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descr="Dark Mist 4K Wallpaper Gallery | Dark wallpaper, Dark forest, Forest  wallpaper iphone" id="352" name="Google Shape;352;p5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53" name="Google Shape;353;p52"/>
          <p:cNvSpPr txBox="1"/>
          <p:nvPr/>
        </p:nvSpPr>
        <p:spPr>
          <a:xfrm>
            <a:off x="1733913" y="2828835"/>
            <a:ext cx="8724173" cy="7694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CN" sz="4400" u="none" cap="none" strike="noStrike">
                <a:solidFill>
                  <a:schemeClr val="lt1"/>
                </a:solidFill>
                <a:latin typeface="Arial"/>
                <a:ea typeface="Arial"/>
                <a:cs typeface="Arial"/>
                <a:sym typeface="Arial"/>
              </a:rPr>
              <a:t>Thank you!</a:t>
            </a:r>
            <a:endParaRPr b="0" i="0" sz="3600" u="none" cap="none" strike="noStrike">
              <a:solidFill>
                <a:schemeClr val="lt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3"/>
          <p:cNvSpPr txBox="1"/>
          <p:nvPr>
            <p:ph idx="4294967295" type="sldNum"/>
          </p:nvPr>
        </p:nvSpPr>
        <p:spPr>
          <a:xfrm>
            <a:off x="9652000" y="6245227"/>
            <a:ext cx="2133600" cy="476251"/>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500"/>
              <a:buNone/>
            </a:pPr>
            <a:fld id="{00000000-1234-1234-1234-123412341234}" type="slidenum">
              <a:rPr b="0" i="0" lang="en-CN" sz="1500" u="none" cap="none" strike="noStrike">
                <a:solidFill>
                  <a:schemeClr val="dk1"/>
                </a:solidFill>
                <a:latin typeface="Arial"/>
                <a:ea typeface="Arial"/>
                <a:cs typeface="Arial"/>
                <a:sym typeface="Arial"/>
              </a:rPr>
              <a:t>‹#›</a:t>
            </a:fld>
            <a:endParaRPr b="0" i="0" sz="1500" u="none" cap="none" strike="noStrike">
              <a:solidFill>
                <a:schemeClr val="dk1"/>
              </a:solidFill>
              <a:latin typeface="Arial"/>
              <a:ea typeface="Arial"/>
              <a:cs typeface="Arial"/>
              <a:sym typeface="Arial"/>
            </a:endParaRPr>
          </a:p>
        </p:txBody>
      </p:sp>
      <p:sp>
        <p:nvSpPr>
          <p:cNvPr id="359" name="Google Shape;359;p5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CN"/>
              <a:t>Transformer-based trace embedding</a:t>
            </a:r>
            <a:endParaRPr/>
          </a:p>
        </p:txBody>
      </p:sp>
      <p:sp>
        <p:nvSpPr>
          <p:cNvPr id="360" name="Google Shape;360;p53"/>
          <p:cNvSpPr txBox="1"/>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10000"/>
          </a:bodyPr>
          <a:lstStyle/>
          <a:p>
            <a:pPr indent="-342883" lvl="0" marL="342883" marR="0" rtl="0" algn="l">
              <a:lnSpc>
                <a:spcPct val="90000"/>
              </a:lnSpc>
              <a:spcBef>
                <a:spcPts val="592"/>
              </a:spcBef>
              <a:spcAft>
                <a:spcPts val="0"/>
              </a:spcAft>
              <a:buClr>
                <a:schemeClr val="accent2"/>
              </a:buClr>
              <a:buSzPct val="60810"/>
              <a:buFont typeface="Noto Sans Symbols"/>
              <a:buChar char="▪"/>
            </a:pPr>
            <a:r>
              <a:rPr b="0" i="0" lang="en-CN" sz="3200" u="none" cap="none" strike="noStrike">
                <a:solidFill>
                  <a:schemeClr val="accent2"/>
                </a:solidFill>
                <a:latin typeface="Calibri"/>
                <a:ea typeface="Calibri"/>
                <a:cs typeface="Calibri"/>
                <a:sym typeface="Calibri"/>
              </a:rPr>
              <a:t>Tokenization</a:t>
            </a:r>
            <a:endParaRPr b="0" i="0" sz="3200" u="none" cap="none" strike="noStrike">
              <a:solidFill>
                <a:schemeClr val="accent2"/>
              </a:solidFill>
              <a:latin typeface="Calibri"/>
              <a:ea typeface="Calibri"/>
              <a:cs typeface="Calibri"/>
              <a:sym typeface="Calibri"/>
            </a:endParaRPr>
          </a:p>
          <a:p>
            <a:pPr indent="-285736" lvl="1" marL="742913" marR="0" rtl="0" algn="l">
              <a:lnSpc>
                <a:spcPct val="90000"/>
              </a:lnSpc>
              <a:spcBef>
                <a:spcPts val="518"/>
              </a:spcBef>
              <a:spcAft>
                <a:spcPts val="0"/>
              </a:spcAft>
              <a:buClr>
                <a:schemeClr val="dk1"/>
              </a:buClr>
              <a:buSzPct val="69498"/>
              <a:buFont typeface="Noto Sans Symbols"/>
              <a:buChar char="▪"/>
            </a:pPr>
            <a:r>
              <a:rPr b="0" i="0" lang="en-CN" sz="2800" u="none" cap="none" strike="noStrike">
                <a:solidFill>
                  <a:schemeClr val="dk1"/>
                </a:solidFill>
                <a:latin typeface="Calibri"/>
                <a:ea typeface="Calibri"/>
                <a:cs typeface="Calibri"/>
                <a:sym typeface="Calibri"/>
              </a:rPr>
              <a:t>Customized tokenization for DeFi (100k+ tokens)</a:t>
            </a:r>
            <a:endParaRPr/>
          </a:p>
          <a:p>
            <a:pPr indent="-228589" lvl="2" marL="1142943" marR="0" rtl="0" algn="l">
              <a:lnSpc>
                <a:spcPct val="90000"/>
              </a:lnSpc>
              <a:spcBef>
                <a:spcPts val="444"/>
              </a:spcBef>
              <a:spcAft>
                <a:spcPts val="0"/>
              </a:spcAft>
              <a:buClr>
                <a:schemeClr val="accent2"/>
              </a:buClr>
              <a:buSzPct val="81081"/>
              <a:buFont typeface="Noto Sans Symbols"/>
              <a:buChar char="▪"/>
            </a:pPr>
            <a:r>
              <a:rPr b="0" i="0" lang="en-CN" sz="2400" u="none" cap="none" strike="noStrike">
                <a:solidFill>
                  <a:schemeClr val="dk1"/>
                </a:solidFill>
                <a:latin typeface="Calibri"/>
                <a:ea typeface="Calibri"/>
                <a:cs typeface="Calibri"/>
                <a:sym typeface="Calibri"/>
              </a:rPr>
              <a:t>93233 Ethereum addresses</a:t>
            </a:r>
            <a:endParaRPr b="0" i="0" sz="2400" u="none" cap="none" strike="noStrike">
              <a:solidFill>
                <a:schemeClr val="dk1"/>
              </a:solidFill>
              <a:latin typeface="Calibri"/>
              <a:ea typeface="Calibri"/>
              <a:cs typeface="Calibri"/>
              <a:sym typeface="Calibri"/>
            </a:endParaRPr>
          </a:p>
          <a:p>
            <a:pPr indent="-228589" lvl="2" marL="1142943" marR="0" rtl="0" algn="l">
              <a:lnSpc>
                <a:spcPct val="90000"/>
              </a:lnSpc>
              <a:spcBef>
                <a:spcPts val="444"/>
              </a:spcBef>
              <a:spcAft>
                <a:spcPts val="0"/>
              </a:spcAft>
              <a:buClr>
                <a:schemeClr val="accent2"/>
              </a:buClr>
              <a:buSzPct val="81081"/>
              <a:buFont typeface="Noto Sans Symbols"/>
              <a:buChar char="▪"/>
            </a:pPr>
            <a:r>
              <a:rPr b="0" i="0" lang="en-CN" sz="2400" u="none" cap="none" strike="noStrike">
                <a:solidFill>
                  <a:schemeClr val="dk1"/>
                </a:solidFill>
                <a:latin typeface="Calibri"/>
                <a:ea typeface="Calibri"/>
                <a:cs typeface="Calibri"/>
                <a:sym typeface="Calibri"/>
              </a:rPr>
              <a:t>6759 function signatures</a:t>
            </a:r>
            <a:endParaRPr b="0" i="0" sz="2400" u="none" cap="none" strike="noStrike">
              <a:solidFill>
                <a:schemeClr val="dk1"/>
              </a:solidFill>
              <a:latin typeface="Calibri"/>
              <a:ea typeface="Calibri"/>
              <a:cs typeface="Calibri"/>
              <a:sym typeface="Calibri"/>
            </a:endParaRPr>
          </a:p>
          <a:p>
            <a:pPr indent="-285736" lvl="1" marL="742913" marR="0" rtl="0" algn="l">
              <a:lnSpc>
                <a:spcPct val="90000"/>
              </a:lnSpc>
              <a:spcBef>
                <a:spcPts val="518"/>
              </a:spcBef>
              <a:spcAft>
                <a:spcPts val="0"/>
              </a:spcAft>
              <a:buClr>
                <a:schemeClr val="dk1"/>
              </a:buClr>
              <a:buSzPct val="69498"/>
              <a:buFont typeface="Noto Sans Symbols"/>
              <a:buChar char="▪"/>
            </a:pPr>
            <a:r>
              <a:rPr b="0" i="0" lang="en-CN" sz="2800" u="none" cap="none" strike="noStrike">
                <a:solidFill>
                  <a:schemeClr val="dk1"/>
                </a:solidFill>
                <a:latin typeface="Calibri"/>
                <a:ea typeface="Calibri"/>
                <a:cs typeface="Calibri"/>
                <a:sym typeface="Calibri"/>
              </a:rPr>
              <a:t>Informative low-level instructions</a:t>
            </a:r>
            <a:endParaRPr b="0" i="0" sz="2800" u="none" cap="none" strike="noStrike">
              <a:solidFill>
                <a:schemeClr val="dk1"/>
              </a:solidFill>
              <a:latin typeface="Calibri"/>
              <a:ea typeface="Calibri"/>
              <a:cs typeface="Calibri"/>
              <a:sym typeface="Calibri"/>
            </a:endParaRPr>
          </a:p>
          <a:p>
            <a:pPr indent="-228589" lvl="2" marL="1142943" marR="0" rtl="0" algn="l">
              <a:lnSpc>
                <a:spcPct val="90000"/>
              </a:lnSpc>
              <a:spcBef>
                <a:spcPts val="444"/>
              </a:spcBef>
              <a:spcAft>
                <a:spcPts val="0"/>
              </a:spcAft>
              <a:buClr>
                <a:schemeClr val="accent2"/>
              </a:buClr>
              <a:buSzPct val="81081"/>
              <a:buFont typeface="Noto Sans Symbols"/>
              <a:buChar char="▪"/>
            </a:pPr>
            <a:r>
              <a:rPr b="0" i="0" lang="en-CN" sz="2400" u="none" cap="none" strike="noStrike">
                <a:solidFill>
                  <a:schemeClr val="dk1"/>
                </a:solidFill>
                <a:latin typeface="Calibri"/>
                <a:ea typeface="Calibri"/>
                <a:cs typeface="Calibri"/>
                <a:sym typeface="Calibri"/>
              </a:rPr>
              <a:t>EVM execution logs</a:t>
            </a:r>
            <a:endParaRPr/>
          </a:p>
          <a:p>
            <a:pPr indent="-228589" lvl="2" marL="1142943" marR="0" rtl="0" algn="l">
              <a:lnSpc>
                <a:spcPct val="90000"/>
              </a:lnSpc>
              <a:spcBef>
                <a:spcPts val="444"/>
              </a:spcBef>
              <a:spcAft>
                <a:spcPts val="0"/>
              </a:spcAft>
              <a:buClr>
                <a:schemeClr val="accent2"/>
              </a:buClr>
              <a:buSzPct val="81081"/>
              <a:buFont typeface="Noto Sans Symbols"/>
              <a:buChar char="▪"/>
            </a:pPr>
            <a:r>
              <a:rPr b="0" i="0" lang="en-CN" sz="2400" u="none" cap="none" strike="noStrike">
                <a:solidFill>
                  <a:schemeClr val="dk1"/>
                </a:solidFill>
                <a:latin typeface="Calibri"/>
                <a:ea typeface="Calibri"/>
                <a:cs typeface="Calibri"/>
                <a:sym typeface="Calibri"/>
              </a:rPr>
              <a:t>EVM memory read/write</a:t>
            </a:r>
            <a:endParaRPr b="0" i="0" sz="2400" u="none" cap="none" strike="noStrike">
              <a:solidFill>
                <a:schemeClr val="dk1"/>
              </a:solidFill>
              <a:latin typeface="Calibri"/>
              <a:ea typeface="Calibri"/>
              <a:cs typeface="Calibri"/>
              <a:sym typeface="Calibri"/>
            </a:endParaRPr>
          </a:p>
          <a:p>
            <a:pPr indent="0" lvl="1" marL="457177" marR="0" rtl="0" algn="l">
              <a:lnSpc>
                <a:spcPct val="90000"/>
              </a:lnSpc>
              <a:spcBef>
                <a:spcPts val="518"/>
              </a:spcBef>
              <a:spcAft>
                <a:spcPts val="0"/>
              </a:spcAft>
              <a:buClr>
                <a:schemeClr val="dk1"/>
              </a:buClr>
              <a:buSzPct val="69498"/>
              <a:buFont typeface="Noto Sans Symbols"/>
              <a:buNone/>
            </a:pPr>
            <a:r>
              <a:t/>
            </a:r>
            <a:endParaRPr b="0" i="0" sz="2800" u="none" cap="none" strike="noStrike">
              <a:solidFill>
                <a:schemeClr val="dk1"/>
              </a:solidFill>
              <a:latin typeface="Calibri"/>
              <a:ea typeface="Calibri"/>
              <a:cs typeface="Calibri"/>
              <a:sym typeface="Calibri"/>
            </a:endParaRPr>
          </a:p>
          <a:p>
            <a:pPr indent="-342883" lvl="0" marL="342883" marR="0" rtl="0" algn="l">
              <a:lnSpc>
                <a:spcPct val="90000"/>
              </a:lnSpc>
              <a:spcBef>
                <a:spcPts val="592"/>
              </a:spcBef>
              <a:spcAft>
                <a:spcPts val="0"/>
              </a:spcAft>
              <a:buClr>
                <a:schemeClr val="accent2"/>
              </a:buClr>
              <a:buSzPct val="60810"/>
              <a:buFont typeface="Noto Sans Symbols"/>
              <a:buChar char="▪"/>
            </a:pPr>
            <a:r>
              <a:rPr b="0" i="0" lang="en-CN" sz="3200" u="none" cap="none" strike="noStrike">
                <a:solidFill>
                  <a:schemeClr val="accent2"/>
                </a:solidFill>
                <a:latin typeface="Calibri"/>
                <a:ea typeface="Calibri"/>
                <a:cs typeface="Calibri"/>
                <a:sym typeface="Calibri"/>
              </a:rPr>
              <a:t>Our transformer</a:t>
            </a:r>
            <a:endParaRPr b="0" i="0" sz="3200" u="none" cap="none" strike="noStrike">
              <a:solidFill>
                <a:schemeClr val="accent2"/>
              </a:solidFill>
              <a:latin typeface="Calibri"/>
              <a:ea typeface="Calibri"/>
              <a:cs typeface="Calibri"/>
              <a:sym typeface="Calibri"/>
            </a:endParaRPr>
          </a:p>
          <a:p>
            <a:pPr indent="-285736" lvl="1" marL="742913" marR="0" rtl="0" algn="l">
              <a:lnSpc>
                <a:spcPct val="90000"/>
              </a:lnSpc>
              <a:spcBef>
                <a:spcPts val="518"/>
              </a:spcBef>
              <a:spcAft>
                <a:spcPts val="0"/>
              </a:spcAft>
              <a:buClr>
                <a:schemeClr val="dk1"/>
              </a:buClr>
              <a:buSzPct val="69498"/>
              <a:buFont typeface="Noto Sans Symbols"/>
              <a:buChar char="▪"/>
            </a:pPr>
            <a:r>
              <a:rPr b="0" i="0" lang="en-CN" sz="2800" u="none" cap="none" strike="noStrike">
                <a:solidFill>
                  <a:schemeClr val="dk1"/>
                </a:solidFill>
                <a:latin typeface="Calibri"/>
                <a:ea typeface="Calibri"/>
                <a:cs typeface="Calibri"/>
                <a:sym typeface="Calibri"/>
              </a:rPr>
              <a:t>8 layers, each self-attention + position-wise feed-forward layer</a:t>
            </a:r>
            <a:endParaRPr b="0" i="0" sz="2800" u="none" cap="none" strike="noStrike">
              <a:solidFill>
                <a:schemeClr val="dk1"/>
              </a:solidFill>
              <a:latin typeface="Calibri"/>
              <a:ea typeface="Calibri"/>
              <a:cs typeface="Calibri"/>
              <a:sym typeface="Calibri"/>
            </a:endParaRPr>
          </a:p>
          <a:p>
            <a:pPr indent="-285736" lvl="1" marL="742913" marR="0" rtl="0" algn="l">
              <a:lnSpc>
                <a:spcPct val="90000"/>
              </a:lnSpc>
              <a:spcBef>
                <a:spcPts val="518"/>
              </a:spcBef>
              <a:spcAft>
                <a:spcPts val="0"/>
              </a:spcAft>
              <a:buClr>
                <a:schemeClr val="dk1"/>
              </a:buClr>
              <a:buSzPct val="69498"/>
              <a:buFont typeface="Noto Sans Symbols"/>
              <a:buChar char="▪"/>
            </a:pPr>
            <a:r>
              <a:rPr b="0" i="0" lang="en-CN" sz="2800" u="none" cap="none" strike="noStrike">
                <a:solidFill>
                  <a:schemeClr val="dk1"/>
                </a:solidFill>
                <a:latin typeface="Calibri"/>
                <a:ea typeface="Calibri"/>
                <a:cs typeface="Calibri"/>
                <a:sym typeface="Calibri"/>
              </a:rPr>
              <a:t>About 1 Billion parameters</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4"/>
          <p:cNvSpPr txBox="1"/>
          <p:nvPr>
            <p:ph idx="4294967295" type="sldNum"/>
          </p:nvPr>
        </p:nvSpPr>
        <p:spPr>
          <a:xfrm>
            <a:off x="9652000" y="6245227"/>
            <a:ext cx="2133600" cy="476251"/>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500"/>
              <a:buNone/>
            </a:pPr>
            <a:fld id="{00000000-1234-1234-1234-123412341234}" type="slidenum">
              <a:rPr b="0" i="0" lang="en-CN" sz="1500" u="none" cap="none" strike="noStrike">
                <a:solidFill>
                  <a:schemeClr val="dk1"/>
                </a:solidFill>
                <a:latin typeface="Arial"/>
                <a:ea typeface="Arial"/>
                <a:cs typeface="Arial"/>
                <a:sym typeface="Arial"/>
              </a:rPr>
              <a:t>‹#›</a:t>
            </a:fld>
            <a:endParaRPr b="0" i="0" sz="1500" u="none" cap="none" strike="noStrike">
              <a:solidFill>
                <a:schemeClr val="dk1"/>
              </a:solidFill>
              <a:latin typeface="Arial"/>
              <a:ea typeface="Arial"/>
              <a:cs typeface="Arial"/>
              <a:sym typeface="Arial"/>
            </a:endParaRPr>
          </a:p>
        </p:txBody>
      </p:sp>
      <p:sp>
        <p:nvSpPr>
          <p:cNvPr id="366" name="Google Shape;366;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CN"/>
              <a:t>Tokenization Challenges</a:t>
            </a:r>
            <a:endParaRPr/>
          </a:p>
        </p:txBody>
      </p:sp>
      <p:sp>
        <p:nvSpPr>
          <p:cNvPr id="367" name="Google Shape;367;p54"/>
          <p:cNvSpPr txBox="1"/>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342883" lvl="0" marL="342883" marR="0" rtl="0" algn="l">
              <a:lnSpc>
                <a:spcPct val="90000"/>
              </a:lnSpc>
              <a:spcBef>
                <a:spcPts val="640"/>
              </a:spcBef>
              <a:spcAft>
                <a:spcPts val="0"/>
              </a:spcAft>
              <a:buClr>
                <a:schemeClr val="accent2"/>
              </a:buClr>
              <a:buSzPts val="1800"/>
              <a:buFont typeface="Noto Sans Symbols"/>
              <a:buChar char="▪"/>
            </a:pPr>
            <a:r>
              <a:rPr b="0" i="0" lang="en-CN" sz="3200" u="none" cap="none" strike="noStrike">
                <a:solidFill>
                  <a:schemeClr val="accent2"/>
                </a:solidFill>
                <a:latin typeface="Calibri"/>
                <a:ea typeface="Calibri"/>
                <a:cs typeface="Calibri"/>
                <a:sym typeface="Calibri"/>
              </a:rPr>
              <a:t>Limited number of tokens (512, or 1024)</a:t>
            </a:r>
            <a:endParaRPr b="0" i="0" sz="1200" u="none" cap="none" strike="noStrike">
              <a:solidFill>
                <a:schemeClr val="accent2"/>
              </a:solidFill>
              <a:latin typeface="Calibri"/>
              <a:ea typeface="Calibri"/>
              <a:cs typeface="Calibri"/>
              <a:sym typeface="Calibri"/>
            </a:endParaRPr>
          </a:p>
          <a:p>
            <a:pPr indent="-285736" lvl="1" marL="742913" marR="0" rtl="0" algn="l">
              <a:lnSpc>
                <a:spcPct val="90000"/>
              </a:lnSpc>
              <a:spcBef>
                <a:spcPts val="560"/>
              </a:spcBef>
              <a:spcAft>
                <a:spcPts val="0"/>
              </a:spcAft>
              <a:buClr>
                <a:schemeClr val="dk1"/>
              </a:buClr>
              <a:buSzPts val="1800"/>
              <a:buFont typeface="Noto Sans Symbols"/>
              <a:buChar char="▪"/>
            </a:pPr>
            <a:r>
              <a:rPr b="0" i="0" lang="en-CN" sz="2800" u="none" cap="none" strike="noStrike">
                <a:solidFill>
                  <a:schemeClr val="dk1"/>
                </a:solidFill>
                <a:latin typeface="Calibri"/>
                <a:ea typeface="Calibri"/>
                <a:cs typeface="Calibri"/>
                <a:sym typeface="Calibri"/>
              </a:rPr>
              <a:t>Traces can be large</a:t>
            </a:r>
            <a:endParaRPr/>
          </a:p>
          <a:p>
            <a:pPr indent="-171436" lvl="1" marL="742913" marR="0" rtl="0" algn="l">
              <a:lnSpc>
                <a:spcPct val="90000"/>
              </a:lnSpc>
              <a:spcBef>
                <a:spcPts val="560"/>
              </a:spcBef>
              <a:spcAft>
                <a:spcPts val="0"/>
              </a:spcAft>
              <a:buClr>
                <a:schemeClr val="dk1"/>
              </a:buClr>
              <a:buSzPts val="1800"/>
              <a:buFont typeface="Noto Sans Symbols"/>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g28206e75c9a_0_18"/>
          <p:cNvSpPr txBox="1"/>
          <p:nvPr>
            <p:ph type="title"/>
          </p:nvPr>
        </p:nvSpPr>
        <p:spPr>
          <a:xfrm>
            <a:off x="609600" y="320040"/>
            <a:ext cx="10972800" cy="1028700"/>
          </a:xfrm>
          <a:prstGeom prst="rect">
            <a:avLst/>
          </a:prstGeom>
          <a:noFill/>
          <a:ln>
            <a:noFill/>
          </a:ln>
        </p:spPr>
        <p:txBody>
          <a:bodyPr anchorCtr="0" anchor="ctr" bIns="41125" lIns="82275" spcFirstLastPara="1" rIns="82275" wrap="square" tIns="41125">
            <a:noAutofit/>
          </a:bodyPr>
          <a:lstStyle/>
          <a:p>
            <a:pPr indent="0" lvl="0" marL="0" rtl="0" algn="l">
              <a:lnSpc>
                <a:spcPct val="90000"/>
              </a:lnSpc>
              <a:spcBef>
                <a:spcPts val="0"/>
              </a:spcBef>
              <a:spcAft>
                <a:spcPts val="0"/>
              </a:spcAft>
              <a:buClr>
                <a:schemeClr val="dk1"/>
              </a:buClr>
              <a:buSzPts val="1800"/>
              <a:buNone/>
            </a:pPr>
            <a:r>
              <a:rPr lang="en-CN"/>
              <a:t>DeFi Attacks</a:t>
            </a:r>
            <a:endParaRPr/>
          </a:p>
        </p:txBody>
      </p:sp>
      <p:sp>
        <p:nvSpPr>
          <p:cNvPr id="107" name="Google Shape;107;g28206e75c9a_0_18"/>
          <p:cNvSpPr txBox="1"/>
          <p:nvPr/>
        </p:nvSpPr>
        <p:spPr>
          <a:xfrm>
            <a:off x="9296400" y="5963605"/>
            <a:ext cx="1920300" cy="428700"/>
          </a:xfrm>
          <a:prstGeom prst="rect">
            <a:avLst/>
          </a:prstGeom>
          <a:noFill/>
          <a:ln>
            <a:noFill/>
          </a:ln>
        </p:spPr>
        <p:txBody>
          <a:bodyPr anchorCtr="0" anchor="t" bIns="41125" lIns="82275" spcFirstLastPara="1" rIns="82275" wrap="square" tIns="41125">
            <a:noAutofit/>
          </a:bodyPr>
          <a:lstStyle/>
          <a:p>
            <a:pPr indent="0" lvl="0" marL="0" marR="0" rtl="0" algn="r">
              <a:lnSpc>
                <a:spcPct val="100000"/>
              </a:lnSpc>
              <a:spcBef>
                <a:spcPts val="0"/>
              </a:spcBef>
              <a:spcAft>
                <a:spcPts val="0"/>
              </a:spcAft>
              <a:buNone/>
            </a:pPr>
            <a:fld id="{00000000-1234-1234-1234-123412341234}" type="slidenum">
              <a:rPr b="0" i="0" lang="en-CN" sz="1260" u="none" cap="none" strike="noStrike">
                <a:solidFill>
                  <a:schemeClr val="dk1"/>
                </a:solidFill>
                <a:latin typeface="Arial"/>
                <a:ea typeface="Arial"/>
                <a:cs typeface="Arial"/>
                <a:sym typeface="Arial"/>
              </a:rPr>
              <a:t>‹#›</a:t>
            </a:fld>
            <a:endParaRPr b="0" i="0" sz="1260" u="none" cap="none" strike="noStrike">
              <a:solidFill>
                <a:schemeClr val="dk1"/>
              </a:solidFill>
              <a:latin typeface="Arial"/>
              <a:ea typeface="Arial"/>
              <a:cs typeface="Arial"/>
              <a:sym typeface="Arial"/>
            </a:endParaRPr>
          </a:p>
        </p:txBody>
      </p:sp>
      <p:pic>
        <p:nvPicPr>
          <p:cNvPr id="108" name="Google Shape;108;g28206e75c9a_0_18"/>
          <p:cNvPicPr preferRelativeResize="0"/>
          <p:nvPr/>
        </p:nvPicPr>
        <p:blipFill>
          <a:blip r:embed="rId3">
            <a:alphaModFix/>
          </a:blip>
          <a:stretch>
            <a:fillRect/>
          </a:stretch>
        </p:blipFill>
        <p:spPr>
          <a:xfrm>
            <a:off x="958100" y="4630390"/>
            <a:ext cx="4248150" cy="1809750"/>
          </a:xfrm>
          <a:prstGeom prst="rect">
            <a:avLst/>
          </a:prstGeom>
          <a:noFill/>
          <a:ln>
            <a:noFill/>
          </a:ln>
        </p:spPr>
      </p:pic>
      <p:pic>
        <p:nvPicPr>
          <p:cNvPr id="109" name="Google Shape;109;g28206e75c9a_0_18"/>
          <p:cNvPicPr preferRelativeResize="0"/>
          <p:nvPr/>
        </p:nvPicPr>
        <p:blipFill>
          <a:blip r:embed="rId4">
            <a:alphaModFix/>
          </a:blip>
          <a:stretch>
            <a:fillRect/>
          </a:stretch>
        </p:blipFill>
        <p:spPr>
          <a:xfrm>
            <a:off x="967513" y="2294997"/>
            <a:ext cx="4229319" cy="1809750"/>
          </a:xfrm>
          <a:prstGeom prst="rect">
            <a:avLst/>
          </a:prstGeom>
          <a:noFill/>
          <a:ln>
            <a:noFill/>
          </a:ln>
        </p:spPr>
      </p:pic>
      <p:pic>
        <p:nvPicPr>
          <p:cNvPr id="110" name="Google Shape;110;g28206e75c9a_0_18"/>
          <p:cNvPicPr preferRelativeResize="0"/>
          <p:nvPr/>
        </p:nvPicPr>
        <p:blipFill>
          <a:blip r:embed="rId5">
            <a:alphaModFix/>
          </a:blip>
          <a:stretch>
            <a:fillRect/>
          </a:stretch>
        </p:blipFill>
        <p:spPr>
          <a:xfrm>
            <a:off x="2292625" y="1348744"/>
            <a:ext cx="1579100" cy="639750"/>
          </a:xfrm>
          <a:prstGeom prst="rect">
            <a:avLst/>
          </a:prstGeom>
          <a:noFill/>
          <a:ln>
            <a:noFill/>
          </a:ln>
        </p:spPr>
      </p:pic>
      <p:sp>
        <p:nvSpPr>
          <p:cNvPr id="111" name="Google Shape;111;g28206e75c9a_0_18"/>
          <p:cNvSpPr txBox="1"/>
          <p:nvPr/>
        </p:nvSpPr>
        <p:spPr>
          <a:xfrm>
            <a:off x="7329600" y="3429000"/>
            <a:ext cx="38871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N" sz="10000">
                <a:solidFill>
                  <a:srgbClr val="FF2600"/>
                </a:solidFill>
                <a:latin typeface="Calibri"/>
                <a:ea typeface="Calibri"/>
                <a:cs typeface="Calibri"/>
                <a:sym typeface="Calibri"/>
              </a:rPr>
              <a:t>18%!!!</a:t>
            </a:r>
            <a:endParaRPr sz="10000">
              <a:solidFill>
                <a:srgbClr val="FF2600"/>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5"/>
          <p:cNvSpPr txBox="1"/>
          <p:nvPr>
            <p:ph idx="4294967295" type="sldNum"/>
          </p:nvPr>
        </p:nvSpPr>
        <p:spPr>
          <a:xfrm>
            <a:off x="9652000" y="6245227"/>
            <a:ext cx="2133600" cy="476251"/>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500"/>
              <a:buNone/>
            </a:pPr>
            <a:fld id="{00000000-1234-1234-1234-123412341234}" type="slidenum">
              <a:rPr b="0" i="0" lang="en-CN" sz="1500" u="none" cap="none" strike="noStrike">
                <a:solidFill>
                  <a:schemeClr val="dk1"/>
                </a:solidFill>
                <a:latin typeface="Arial"/>
                <a:ea typeface="Arial"/>
                <a:cs typeface="Arial"/>
                <a:sym typeface="Arial"/>
              </a:rPr>
              <a:t>‹#›</a:t>
            </a:fld>
            <a:endParaRPr b="0" i="0" sz="1500" u="none" cap="none" strike="noStrike">
              <a:solidFill>
                <a:schemeClr val="dk1"/>
              </a:solidFill>
              <a:latin typeface="Arial"/>
              <a:ea typeface="Arial"/>
              <a:cs typeface="Arial"/>
              <a:sym typeface="Arial"/>
            </a:endParaRPr>
          </a:p>
        </p:txBody>
      </p:sp>
      <p:sp>
        <p:nvSpPr>
          <p:cNvPr id="373" name="Google Shape;373;p5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CN"/>
              <a:t>Tokenization: from raw trace to tokens</a:t>
            </a:r>
            <a:endParaRPr/>
          </a:p>
        </p:txBody>
      </p:sp>
      <p:sp>
        <p:nvSpPr>
          <p:cNvPr id="374" name="Google Shape;374;p55"/>
          <p:cNvSpPr txBox="1"/>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342883" lvl="0" marL="342883" marR="0" rtl="0" algn="l">
              <a:lnSpc>
                <a:spcPct val="90000"/>
              </a:lnSpc>
              <a:spcBef>
                <a:spcPts val="640"/>
              </a:spcBef>
              <a:spcAft>
                <a:spcPts val="0"/>
              </a:spcAft>
              <a:buClr>
                <a:schemeClr val="accent2"/>
              </a:buClr>
              <a:buSzPts val="1800"/>
              <a:buFont typeface="Noto Sans Symbols"/>
              <a:buChar char="▪"/>
            </a:pPr>
            <a:r>
              <a:rPr b="0" i="0" lang="en-CN" sz="3200" u="none" cap="none" strike="noStrike">
                <a:solidFill>
                  <a:schemeClr val="accent2"/>
                </a:solidFill>
                <a:latin typeface="Calibri"/>
                <a:ea typeface="Calibri"/>
                <a:cs typeface="Calibri"/>
                <a:sym typeface="Calibri"/>
              </a:rPr>
              <a:t>Raw trace as Intermediate Tree Representation (ITR)</a:t>
            </a:r>
            <a:endParaRPr/>
          </a:p>
          <a:p>
            <a:pPr indent="0" lvl="1" marL="457177" marR="0" rtl="0" algn="l">
              <a:lnSpc>
                <a:spcPct val="90000"/>
              </a:lnSpc>
              <a:spcBef>
                <a:spcPts val="240"/>
              </a:spcBef>
              <a:spcAft>
                <a:spcPts val="0"/>
              </a:spcAft>
              <a:buClr>
                <a:schemeClr val="dk1"/>
              </a:buClr>
              <a:buSzPts val="1800"/>
              <a:buFont typeface="Noto Sans Symbols"/>
              <a:buNone/>
            </a:pPr>
            <a:r>
              <a:rPr b="0" i="0" lang="en-CN" sz="1200" u="none" cap="none" strike="noStrike">
                <a:solidFill>
                  <a:schemeClr val="dk1"/>
                </a:solidFill>
                <a:latin typeface="Courier New"/>
                <a:ea typeface="Courier New"/>
                <a:cs typeface="Courier New"/>
                <a:sym typeface="Courier New"/>
              </a:rPr>
              <a:t>CALL: </a:t>
            </a:r>
            <a:endParaRPr/>
          </a:p>
          <a:p>
            <a:pPr indent="0" lvl="1" marL="457177" marR="0" rtl="0" algn="l">
              <a:lnSpc>
                <a:spcPct val="90000"/>
              </a:lnSpc>
              <a:spcBef>
                <a:spcPts val="240"/>
              </a:spcBef>
              <a:spcAft>
                <a:spcPts val="0"/>
              </a:spcAft>
              <a:buClr>
                <a:schemeClr val="dk1"/>
              </a:buClr>
              <a:buSzPts val="1800"/>
              <a:buFont typeface="Noto Sans Symbols"/>
              <a:buNone/>
            </a:pPr>
            <a:r>
              <a:rPr b="0" i="0" lang="en-CN" sz="1200" u="none" cap="none" strike="noStrike">
                <a:solidFill>
                  <a:schemeClr val="dk1"/>
                </a:solidFill>
                <a:latin typeface="Courier New"/>
                <a:ea typeface="Courier New"/>
                <a:cs typeface="Courier New"/>
                <a:sym typeface="Courier New"/>
              </a:rPr>
              <a:t>|	from: 0x99d...</a:t>
            </a:r>
            <a:endParaRPr/>
          </a:p>
          <a:p>
            <a:pPr indent="0" lvl="1" marL="457177" marR="0" rtl="0" algn="l">
              <a:lnSpc>
                <a:spcPct val="90000"/>
              </a:lnSpc>
              <a:spcBef>
                <a:spcPts val="240"/>
              </a:spcBef>
              <a:spcAft>
                <a:spcPts val="0"/>
              </a:spcAft>
              <a:buClr>
                <a:schemeClr val="dk1"/>
              </a:buClr>
              <a:buSzPts val="1800"/>
              <a:buFont typeface="Noto Sans Symbols"/>
              <a:buNone/>
            </a:pPr>
            <a:r>
              <a:rPr b="0" i="0" lang="en-CN" sz="1200" u="none" cap="none" strike="noStrike">
                <a:solidFill>
                  <a:schemeClr val="dk1"/>
                </a:solidFill>
                <a:latin typeface="Courier New"/>
                <a:ea typeface="Courier New"/>
                <a:cs typeface="Courier New"/>
                <a:sym typeface="Courier New"/>
              </a:rPr>
              <a:t>|	to: 0xe59...</a:t>
            </a:r>
            <a:endParaRPr/>
          </a:p>
          <a:p>
            <a:pPr indent="0" lvl="1" marL="457177" marR="0" rtl="0" algn="l">
              <a:lnSpc>
                <a:spcPct val="90000"/>
              </a:lnSpc>
              <a:spcBef>
                <a:spcPts val="240"/>
              </a:spcBef>
              <a:spcAft>
                <a:spcPts val="0"/>
              </a:spcAft>
              <a:buClr>
                <a:schemeClr val="dk1"/>
              </a:buClr>
              <a:buSzPts val="1800"/>
              <a:buFont typeface="Noto Sans Symbols"/>
              <a:buNone/>
            </a:pPr>
            <a:r>
              <a:rPr b="0" i="0" lang="en-CN" sz="1200" u="none" cap="none" strike="noStrike">
                <a:solidFill>
                  <a:schemeClr val="dk1"/>
                </a:solidFill>
                <a:latin typeface="Courier New"/>
                <a:ea typeface="Courier New"/>
                <a:cs typeface="Courier New"/>
                <a:sym typeface="Courier New"/>
              </a:rPr>
              <a:t>|	data: c4f...</a:t>
            </a:r>
            <a:endParaRPr/>
          </a:p>
          <a:p>
            <a:pPr indent="0" lvl="1" marL="457177" marR="0" rtl="0" algn="l">
              <a:lnSpc>
                <a:spcPct val="90000"/>
              </a:lnSpc>
              <a:spcBef>
                <a:spcPts val="240"/>
              </a:spcBef>
              <a:spcAft>
                <a:spcPts val="0"/>
              </a:spcAft>
              <a:buClr>
                <a:schemeClr val="dk1"/>
              </a:buClr>
              <a:buSzPts val="1800"/>
              <a:buFont typeface="Noto Sans Symbols"/>
              <a:buNone/>
            </a:pPr>
            <a:r>
              <a:rPr b="0" i="0" lang="en-CN" sz="1200" u="none" cap="none" strike="noStrike">
                <a:solidFill>
                  <a:schemeClr val="dk1"/>
                </a:solidFill>
                <a:latin typeface="Courier New"/>
                <a:ea typeface="Courier New"/>
                <a:cs typeface="Courier New"/>
                <a:sym typeface="Courier New"/>
              </a:rPr>
              <a:t>|- DELEGATECALL:</a:t>
            </a:r>
            <a:endParaRPr/>
          </a:p>
          <a:p>
            <a:pPr indent="0" lvl="1" marL="457177" marR="0" rtl="0" algn="l">
              <a:lnSpc>
                <a:spcPct val="90000"/>
              </a:lnSpc>
              <a:spcBef>
                <a:spcPts val="240"/>
              </a:spcBef>
              <a:spcAft>
                <a:spcPts val="0"/>
              </a:spcAft>
              <a:buClr>
                <a:schemeClr val="dk1"/>
              </a:buClr>
              <a:buSzPts val="1800"/>
              <a:buFont typeface="Noto Sans Symbols"/>
              <a:buNone/>
            </a:pPr>
            <a:r>
              <a:rPr b="0" i="0" lang="en-CN" sz="1200" u="none" cap="none" strike="noStrike">
                <a:solidFill>
                  <a:schemeClr val="dk1"/>
                </a:solidFill>
                <a:latin typeface="Courier New"/>
                <a:ea typeface="Courier New"/>
                <a:cs typeface="Courier New"/>
                <a:sym typeface="Courier New"/>
              </a:rPr>
              <a:t> |	from: 0xe59...</a:t>
            </a:r>
            <a:endParaRPr/>
          </a:p>
          <a:p>
            <a:pPr indent="0" lvl="1" marL="457177" marR="0" rtl="0" algn="l">
              <a:lnSpc>
                <a:spcPct val="90000"/>
              </a:lnSpc>
              <a:spcBef>
                <a:spcPts val="240"/>
              </a:spcBef>
              <a:spcAft>
                <a:spcPts val="0"/>
              </a:spcAft>
              <a:buClr>
                <a:schemeClr val="dk1"/>
              </a:buClr>
              <a:buSzPts val="1800"/>
              <a:buFont typeface="Noto Sans Symbols"/>
              <a:buNone/>
            </a:pPr>
            <a:r>
              <a:rPr b="0" i="0" lang="en-CN" sz="1200" u="none" cap="none" strike="noStrike">
                <a:solidFill>
                  <a:schemeClr val="dk1"/>
                </a:solidFill>
                <a:latin typeface="Courier New"/>
                <a:ea typeface="Courier New"/>
                <a:cs typeface="Courier New"/>
                <a:sym typeface="Courier New"/>
              </a:rPr>
              <a:t> |	to: 0xe...</a:t>
            </a:r>
            <a:endParaRPr/>
          </a:p>
          <a:p>
            <a:pPr indent="0" lvl="1" marL="457177" marR="0" rtl="0" algn="l">
              <a:lnSpc>
                <a:spcPct val="90000"/>
              </a:lnSpc>
              <a:spcBef>
                <a:spcPts val="240"/>
              </a:spcBef>
              <a:spcAft>
                <a:spcPts val="0"/>
              </a:spcAft>
              <a:buClr>
                <a:schemeClr val="dk1"/>
              </a:buClr>
              <a:buSzPts val="1800"/>
              <a:buFont typeface="Noto Sans Symbols"/>
              <a:buNone/>
            </a:pPr>
            <a:r>
              <a:rPr b="0" i="0" lang="en-CN" sz="1200" u="none" cap="none" strike="noStrike">
                <a:solidFill>
                  <a:schemeClr val="dk1"/>
                </a:solidFill>
                <a:latin typeface="Courier New"/>
                <a:ea typeface="Courier New"/>
                <a:cs typeface="Courier New"/>
                <a:sym typeface="Courier New"/>
              </a:rPr>
              <a:t> |	data: f39...</a:t>
            </a:r>
            <a:endParaRPr/>
          </a:p>
          <a:p>
            <a:pPr indent="0" lvl="1" marL="457177" marR="0" rtl="0" algn="l">
              <a:lnSpc>
                <a:spcPct val="90000"/>
              </a:lnSpc>
              <a:spcBef>
                <a:spcPts val="240"/>
              </a:spcBef>
              <a:spcAft>
                <a:spcPts val="0"/>
              </a:spcAft>
              <a:buClr>
                <a:schemeClr val="dk1"/>
              </a:buClr>
              <a:buSzPts val="1800"/>
              <a:buFont typeface="Noto Sans Symbols"/>
              <a:buNone/>
            </a:pPr>
            <a:r>
              <a:rPr b="0" i="0" lang="en-CN" sz="1200" u="none" cap="none" strike="noStrike">
                <a:solidFill>
                  <a:schemeClr val="dk1"/>
                </a:solidFill>
                <a:latin typeface="Courier New"/>
                <a:ea typeface="Courier New"/>
                <a:cs typeface="Courier New"/>
                <a:sym typeface="Courier New"/>
              </a:rPr>
              <a:t> |- READ, 0x95c..., 0x67a</a:t>
            </a:r>
            <a:endParaRPr/>
          </a:p>
          <a:p>
            <a:pPr indent="0" lvl="1" marL="457177" marR="0" rtl="0" algn="l">
              <a:lnSpc>
                <a:spcPct val="90000"/>
              </a:lnSpc>
              <a:spcBef>
                <a:spcPts val="240"/>
              </a:spcBef>
              <a:spcAft>
                <a:spcPts val="0"/>
              </a:spcAft>
              <a:buClr>
                <a:schemeClr val="dk1"/>
              </a:buClr>
              <a:buSzPts val="1800"/>
              <a:buFont typeface="Noto Sans Symbols"/>
              <a:buNone/>
            </a:pPr>
            <a:r>
              <a:rPr b="0" i="0" lang="en-CN" sz="1200" u="none" cap="none" strike="noStrike">
                <a:solidFill>
                  <a:schemeClr val="dk1"/>
                </a:solidFill>
                <a:latin typeface="Courier New"/>
                <a:ea typeface="Courier New"/>
                <a:cs typeface="Courier New"/>
                <a:sym typeface="Courier New"/>
              </a:rPr>
              <a:t> |- LOG1, 0x0b8..., 0x699</a:t>
            </a:r>
            <a:br>
              <a:rPr b="0" i="0" lang="en-CN" sz="1200" u="none" cap="none" strike="noStrike">
                <a:solidFill>
                  <a:schemeClr val="dk1"/>
                </a:solidFill>
                <a:latin typeface="Calibri"/>
                <a:ea typeface="Calibri"/>
                <a:cs typeface="Calibri"/>
                <a:sym typeface="Calibri"/>
              </a:rPr>
            </a:br>
            <a:endParaRPr b="0" i="0" sz="2800" u="none" cap="none" strike="noStrike">
              <a:solidFill>
                <a:schemeClr val="dk1"/>
              </a:solidFill>
              <a:latin typeface="Calibri"/>
              <a:ea typeface="Calibri"/>
              <a:cs typeface="Calibri"/>
              <a:sym typeface="Calibri"/>
            </a:endParaRPr>
          </a:p>
          <a:p>
            <a:pPr indent="-342883" lvl="0" marL="342883" marR="0" rtl="0" algn="l">
              <a:lnSpc>
                <a:spcPct val="90000"/>
              </a:lnSpc>
              <a:spcBef>
                <a:spcPts val="640"/>
              </a:spcBef>
              <a:spcAft>
                <a:spcPts val="0"/>
              </a:spcAft>
              <a:buClr>
                <a:schemeClr val="accent2"/>
              </a:buClr>
              <a:buSzPts val="1800"/>
              <a:buFont typeface="Noto Sans Symbols"/>
              <a:buChar char="▪"/>
            </a:pPr>
            <a:r>
              <a:rPr b="0" i="0" lang="en-CN" sz="3200" u="none" cap="none" strike="noStrike">
                <a:solidFill>
                  <a:schemeClr val="accent2"/>
                </a:solidFill>
                <a:latin typeface="Calibri"/>
                <a:ea typeface="Calibri"/>
                <a:cs typeface="Calibri"/>
                <a:sym typeface="Calibri"/>
              </a:rPr>
              <a:t>Tokenized trace</a:t>
            </a:r>
            <a:endParaRPr/>
          </a:p>
          <a:p>
            <a:pPr indent="0" lvl="1" marL="457177" marR="0" rtl="0" algn="l">
              <a:lnSpc>
                <a:spcPct val="90000"/>
              </a:lnSpc>
              <a:spcBef>
                <a:spcPts val="240"/>
              </a:spcBef>
              <a:spcAft>
                <a:spcPts val="0"/>
              </a:spcAft>
              <a:buClr>
                <a:schemeClr val="dk1"/>
              </a:buClr>
              <a:buSzPts val="1800"/>
              <a:buFont typeface="Noto Sans Symbols"/>
              <a:buNone/>
            </a:pPr>
            <a:r>
              <a:rPr b="0" i="0" lang="en-CN" sz="1200" u="none" cap="none" strike="noStrike">
                <a:solidFill>
                  <a:schemeClr val="dk1"/>
                </a:solidFill>
                <a:latin typeface="Courier New"/>
                <a:ea typeface="Courier New"/>
                <a:cs typeface="Courier New"/>
                <a:sym typeface="Courier New"/>
              </a:rPr>
              <a:t>CALL, from, 0x99d…, to, 0xe59…, data: c4f… DELEGATECALL, from, 0xe59…, to, 0xe…, data, f39…, READ, 0x95c…, 0x67a, LOG1, 0x0b8…, 0x699</a:t>
            </a:r>
            <a:endParaRPr/>
          </a:p>
        </p:txBody>
      </p:sp>
      <p:pic>
        <p:nvPicPr>
          <p:cNvPr id="375" name="Google Shape;375;p55"/>
          <p:cNvPicPr preferRelativeResize="0"/>
          <p:nvPr/>
        </p:nvPicPr>
        <p:blipFill rotWithShape="1">
          <a:blip r:embed="rId3">
            <a:alphaModFix/>
          </a:blip>
          <a:srcRect b="0" l="0" r="0" t="0"/>
          <a:stretch/>
        </p:blipFill>
        <p:spPr>
          <a:xfrm>
            <a:off x="4170981" y="2494015"/>
            <a:ext cx="6547819" cy="203935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6"/>
          <p:cNvSpPr txBox="1"/>
          <p:nvPr>
            <p:ph idx="12" type="sldNum"/>
          </p:nvPr>
        </p:nvSpPr>
        <p:spPr>
          <a:xfrm>
            <a:off x="9652000" y="6245227"/>
            <a:ext cx="2133600" cy="476251"/>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N" sz="1500" u="none" cap="none" strike="noStrike">
                <a:solidFill>
                  <a:schemeClr val="dk1"/>
                </a:solidFill>
                <a:latin typeface="Arial"/>
                <a:ea typeface="Arial"/>
                <a:cs typeface="Arial"/>
                <a:sym typeface="Arial"/>
              </a:rPr>
              <a:t>‹#›</a:t>
            </a:fld>
            <a:endParaRPr b="0" i="0" sz="1500" u="none" cap="none" strike="noStrike">
              <a:solidFill>
                <a:schemeClr val="dk1"/>
              </a:solidFill>
              <a:latin typeface="Arial"/>
              <a:ea typeface="Arial"/>
              <a:cs typeface="Arial"/>
              <a:sym typeface="Arial"/>
            </a:endParaRPr>
          </a:p>
        </p:txBody>
      </p:sp>
      <p:sp>
        <p:nvSpPr>
          <p:cNvPr id="381" name="Google Shape;381;p5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CN"/>
              <a:t>Dataset</a:t>
            </a:r>
            <a:endParaRPr/>
          </a:p>
        </p:txBody>
      </p:sp>
      <p:pic>
        <p:nvPicPr>
          <p:cNvPr id="382" name="Google Shape;382;p56"/>
          <p:cNvPicPr preferRelativeResize="0"/>
          <p:nvPr/>
        </p:nvPicPr>
        <p:blipFill rotWithShape="1">
          <a:blip r:embed="rId3">
            <a:alphaModFix/>
          </a:blip>
          <a:srcRect b="0" l="0" r="0" t="0"/>
          <a:stretch/>
        </p:blipFill>
        <p:spPr>
          <a:xfrm>
            <a:off x="6803872" y="1454152"/>
            <a:ext cx="3765856" cy="5027612"/>
          </a:xfrm>
          <a:prstGeom prst="rect">
            <a:avLst/>
          </a:prstGeom>
          <a:noFill/>
          <a:ln>
            <a:noFill/>
          </a:ln>
        </p:spPr>
      </p:pic>
      <p:sp>
        <p:nvSpPr>
          <p:cNvPr id="383" name="Google Shape;383;p56"/>
          <p:cNvSpPr txBox="1"/>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342883" lvl="0" marL="342883" marR="0" rtl="0" algn="l">
              <a:lnSpc>
                <a:spcPct val="90000"/>
              </a:lnSpc>
              <a:spcBef>
                <a:spcPts val="640"/>
              </a:spcBef>
              <a:spcAft>
                <a:spcPts val="0"/>
              </a:spcAft>
              <a:buClr>
                <a:schemeClr val="accent2"/>
              </a:buClr>
              <a:buSzPts val="1800"/>
              <a:buFont typeface="Noto Sans Symbols"/>
              <a:buChar char="▪"/>
            </a:pPr>
            <a:r>
              <a:rPr b="0" i="0" lang="en-CN" sz="3200" u="none" cap="none" strike="noStrike">
                <a:solidFill>
                  <a:schemeClr val="accent2"/>
                </a:solidFill>
                <a:latin typeface="Calibri"/>
                <a:ea typeface="Calibri"/>
                <a:cs typeface="Calibri"/>
                <a:sym typeface="Calibri"/>
              </a:rPr>
              <a:t>Vulnerability layers</a:t>
            </a:r>
            <a:endParaRPr b="0" i="0" sz="3200" u="none" cap="none" strike="noStrike">
              <a:solidFill>
                <a:schemeClr val="accent2"/>
              </a:solidFill>
              <a:latin typeface="Calibri"/>
              <a:ea typeface="Calibri"/>
              <a:cs typeface="Calibri"/>
              <a:sym typeface="Calibri"/>
            </a:endParaRPr>
          </a:p>
          <a:p>
            <a:pPr indent="-285736" lvl="1" marL="742913" marR="0" rtl="0" algn="l">
              <a:lnSpc>
                <a:spcPct val="90000"/>
              </a:lnSpc>
              <a:spcBef>
                <a:spcPts val="560"/>
              </a:spcBef>
              <a:spcAft>
                <a:spcPts val="0"/>
              </a:spcAft>
              <a:buClr>
                <a:schemeClr val="dk1"/>
              </a:buClr>
              <a:buSzPts val="1800"/>
              <a:buFont typeface="Noto Sans Symbols"/>
              <a:buChar char="▪"/>
            </a:pPr>
            <a:r>
              <a:rPr b="0" i="0" lang="en-CN" sz="2800" u="none" cap="none" strike="noStrike">
                <a:solidFill>
                  <a:schemeClr val="dk1"/>
                </a:solidFill>
                <a:latin typeface="Calibri"/>
                <a:ea typeface="Calibri"/>
                <a:cs typeface="Calibri"/>
                <a:sym typeface="Calibri"/>
              </a:rPr>
              <a:t>Smart Contract (42%)</a:t>
            </a:r>
            <a:endParaRPr/>
          </a:p>
          <a:p>
            <a:pPr indent="-285736" lvl="1" marL="742913" marR="0" rtl="0" algn="l">
              <a:lnSpc>
                <a:spcPct val="90000"/>
              </a:lnSpc>
              <a:spcBef>
                <a:spcPts val="560"/>
              </a:spcBef>
              <a:spcAft>
                <a:spcPts val="0"/>
              </a:spcAft>
              <a:buClr>
                <a:schemeClr val="dk1"/>
              </a:buClr>
              <a:buSzPts val="1800"/>
              <a:buFont typeface="Noto Sans Symbols"/>
              <a:buChar char="▪"/>
            </a:pPr>
            <a:r>
              <a:rPr b="0" i="0" lang="en-CN" sz="2800" u="none" cap="none" strike="noStrike">
                <a:solidFill>
                  <a:schemeClr val="dk1"/>
                </a:solidFill>
                <a:latin typeface="Calibri"/>
                <a:ea typeface="Calibri"/>
                <a:cs typeface="Calibri"/>
                <a:sym typeface="Calibri"/>
              </a:rPr>
              <a:t>Protocol (40%)</a:t>
            </a:r>
            <a:endParaRPr/>
          </a:p>
          <a:p>
            <a:pPr indent="-285736" lvl="1" marL="742913" marR="0" rtl="0" algn="l">
              <a:lnSpc>
                <a:spcPct val="90000"/>
              </a:lnSpc>
              <a:spcBef>
                <a:spcPts val="560"/>
              </a:spcBef>
              <a:spcAft>
                <a:spcPts val="0"/>
              </a:spcAft>
              <a:buClr>
                <a:schemeClr val="dk1"/>
              </a:buClr>
              <a:buSzPts val="1800"/>
              <a:buFont typeface="Noto Sans Symbols"/>
              <a:buChar char="▪"/>
            </a:pPr>
            <a:r>
              <a:rPr b="0" i="0" lang="en-CN" sz="2800" u="none" cap="none" strike="noStrike">
                <a:solidFill>
                  <a:schemeClr val="dk1"/>
                </a:solidFill>
                <a:latin typeface="Calibri"/>
                <a:ea typeface="Calibri"/>
                <a:cs typeface="Calibri"/>
                <a:sym typeface="Calibri"/>
              </a:rPr>
              <a:t>Auxiliary (30%)</a:t>
            </a:r>
            <a:endParaRPr b="0" i="0" sz="2800" u="none" cap="none" strike="noStrike">
              <a:solidFill>
                <a:schemeClr val="dk1"/>
              </a:solidFill>
              <a:latin typeface="Courier New"/>
              <a:ea typeface="Courier New"/>
              <a:cs typeface="Courier New"/>
              <a:sym typeface="Courier New"/>
            </a:endParaRPr>
          </a:p>
          <a:p>
            <a:pPr indent="-228583" lvl="0" marL="342883" marR="0" rtl="0" algn="l">
              <a:lnSpc>
                <a:spcPct val="90000"/>
              </a:lnSpc>
              <a:spcBef>
                <a:spcPts val="640"/>
              </a:spcBef>
              <a:spcAft>
                <a:spcPts val="0"/>
              </a:spcAft>
              <a:buClr>
                <a:schemeClr val="accent2"/>
              </a:buClr>
              <a:buSzPts val="1800"/>
              <a:buFont typeface="Noto Sans Symbols"/>
              <a:buNone/>
            </a:pPr>
            <a:r>
              <a:t/>
            </a:r>
            <a:endParaRPr b="0" i="0" sz="3200" u="none" cap="none" strike="noStrike">
              <a:solidFill>
                <a:schemeClr val="accent2"/>
              </a:solidFill>
              <a:latin typeface="Calibri"/>
              <a:ea typeface="Calibri"/>
              <a:cs typeface="Calibri"/>
              <a:sym typeface="Calibri"/>
            </a:endParaRPr>
          </a:p>
          <a:p>
            <a:pPr indent="-342883" lvl="0" marL="342883" marR="0" rtl="0" algn="l">
              <a:lnSpc>
                <a:spcPct val="90000"/>
              </a:lnSpc>
              <a:spcBef>
                <a:spcPts val="640"/>
              </a:spcBef>
              <a:spcAft>
                <a:spcPts val="0"/>
              </a:spcAft>
              <a:buClr>
                <a:schemeClr val="accent2"/>
              </a:buClr>
              <a:buSzPts val="1800"/>
              <a:buFont typeface="Noto Sans Symbols"/>
              <a:buChar char="▪"/>
            </a:pPr>
            <a:r>
              <a:rPr b="0" i="0" lang="en-CN" sz="3200" u="none" cap="none" strike="noStrike">
                <a:solidFill>
                  <a:schemeClr val="accent2"/>
                </a:solidFill>
                <a:latin typeface="Calibri"/>
                <a:ea typeface="Calibri"/>
                <a:cs typeface="Calibri"/>
                <a:sym typeface="Calibri"/>
              </a:rPr>
              <a:t>dApp transaction activity</a:t>
            </a:r>
            <a:endParaRPr/>
          </a:p>
          <a:p>
            <a:pPr indent="-285736" lvl="1" marL="742913" marR="0" rtl="0" algn="l">
              <a:lnSpc>
                <a:spcPct val="90000"/>
              </a:lnSpc>
              <a:spcBef>
                <a:spcPts val="560"/>
              </a:spcBef>
              <a:spcAft>
                <a:spcPts val="0"/>
              </a:spcAft>
              <a:buClr>
                <a:schemeClr val="dk1"/>
              </a:buClr>
              <a:buSzPts val="1800"/>
              <a:buFont typeface="Noto Sans Symbols"/>
              <a:buChar char="▪"/>
            </a:pPr>
            <a:r>
              <a:rPr b="0" i="0" lang="en-CN" sz="2800" u="none" cap="none" strike="noStrike">
                <a:solidFill>
                  <a:schemeClr val="dk1"/>
                </a:solidFill>
                <a:latin typeface="Calibri"/>
                <a:ea typeface="Calibri"/>
                <a:cs typeface="Calibri"/>
                <a:sym typeface="Calibri"/>
              </a:rPr>
              <a:t>Minimum: 4</a:t>
            </a:r>
            <a:endParaRPr/>
          </a:p>
          <a:p>
            <a:pPr indent="-285736" lvl="1" marL="742913" marR="0" rtl="0" algn="l">
              <a:lnSpc>
                <a:spcPct val="90000"/>
              </a:lnSpc>
              <a:spcBef>
                <a:spcPts val="560"/>
              </a:spcBef>
              <a:spcAft>
                <a:spcPts val="0"/>
              </a:spcAft>
              <a:buClr>
                <a:schemeClr val="dk1"/>
              </a:buClr>
              <a:buSzPts val="1800"/>
              <a:buFont typeface="Noto Sans Symbols"/>
              <a:buChar char="▪"/>
            </a:pPr>
            <a:r>
              <a:rPr b="0" i="0" lang="en-CN" sz="2800" u="none" cap="none" strike="noStrike">
                <a:solidFill>
                  <a:schemeClr val="dk1"/>
                </a:solidFill>
                <a:latin typeface="Calibri"/>
                <a:ea typeface="Calibri"/>
                <a:cs typeface="Calibri"/>
                <a:sym typeface="Calibri"/>
              </a:rPr>
              <a:t>Maximum: 0.6M</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7"/>
          <p:cNvSpPr txBox="1"/>
          <p:nvPr>
            <p:ph idx="12" type="sldNum"/>
          </p:nvPr>
        </p:nvSpPr>
        <p:spPr>
          <a:xfrm>
            <a:off x="9652000" y="6245227"/>
            <a:ext cx="2133600" cy="476251"/>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N" sz="1500" u="none" cap="none" strike="noStrike">
                <a:solidFill>
                  <a:schemeClr val="dk1"/>
                </a:solidFill>
                <a:latin typeface="Arial"/>
                <a:ea typeface="Arial"/>
                <a:cs typeface="Arial"/>
                <a:sym typeface="Arial"/>
              </a:rPr>
              <a:t>‹#›</a:t>
            </a:fld>
            <a:endParaRPr b="0" i="0" sz="1500" u="none" cap="none" strike="noStrike">
              <a:solidFill>
                <a:schemeClr val="dk1"/>
              </a:solidFill>
              <a:latin typeface="Arial"/>
              <a:ea typeface="Arial"/>
              <a:cs typeface="Arial"/>
              <a:sym typeface="Arial"/>
            </a:endParaRPr>
          </a:p>
        </p:txBody>
      </p:sp>
      <p:sp>
        <p:nvSpPr>
          <p:cNvPr id="389" name="Google Shape;389;p5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CN"/>
              <a:t>IDS based on estimated likelihood rank</a:t>
            </a:r>
            <a:endParaRPr/>
          </a:p>
        </p:txBody>
      </p:sp>
      <p:sp>
        <p:nvSpPr>
          <p:cNvPr id="390" name="Google Shape;390;p57"/>
          <p:cNvSpPr txBox="1"/>
          <p:nvPr/>
        </p:nvSpPr>
        <p:spPr>
          <a:xfrm>
            <a:off x="838200" y="1825625"/>
            <a:ext cx="10515600" cy="4351338"/>
          </a:xfrm>
          <a:prstGeom prst="rect">
            <a:avLst/>
          </a:prstGeom>
          <a:noFill/>
          <a:ln>
            <a:noFill/>
          </a:ln>
        </p:spPr>
        <p:txBody>
          <a:bodyPr anchorCtr="0" anchor="t" bIns="45700" lIns="91425" spcFirstLastPara="1" rIns="91425" wrap="square" tIns="45700">
            <a:normAutofit lnSpcReduction="10000"/>
          </a:bodyPr>
          <a:lstStyle/>
          <a:p>
            <a:pPr indent="-342883" lvl="0" marL="342883" marR="0" rtl="0" algn="l">
              <a:lnSpc>
                <a:spcPct val="90000"/>
              </a:lnSpc>
              <a:spcBef>
                <a:spcPts val="640"/>
              </a:spcBef>
              <a:spcAft>
                <a:spcPts val="0"/>
              </a:spcAft>
              <a:buClr>
                <a:schemeClr val="accent2"/>
              </a:buClr>
              <a:buSzPts val="1800"/>
              <a:buFont typeface="Noto Sans Symbols"/>
              <a:buChar char="▪"/>
            </a:pPr>
            <a:r>
              <a:rPr b="0" i="0" lang="en-CN" sz="3200" u="none" cap="none" strike="noStrike">
                <a:solidFill>
                  <a:schemeClr val="accent2"/>
                </a:solidFill>
                <a:latin typeface="Calibri"/>
                <a:ea typeface="Calibri"/>
                <a:cs typeface="Calibri"/>
                <a:sym typeface="Calibri"/>
              </a:rPr>
              <a:t>Given a DeFi app</a:t>
            </a:r>
            <a:endParaRPr/>
          </a:p>
          <a:p>
            <a:pPr indent="-285736" lvl="1" marL="742913" marR="0" rtl="0" algn="l">
              <a:lnSpc>
                <a:spcPct val="90000"/>
              </a:lnSpc>
              <a:spcBef>
                <a:spcPts val="560"/>
              </a:spcBef>
              <a:spcAft>
                <a:spcPts val="0"/>
              </a:spcAft>
              <a:buClr>
                <a:schemeClr val="dk1"/>
              </a:buClr>
              <a:buSzPts val="1800"/>
              <a:buFont typeface="Noto Sans Symbols"/>
              <a:buChar char="▪"/>
            </a:pPr>
            <a:r>
              <a:rPr b="0" i="0" lang="en-CN" sz="2800" u="none" cap="none" strike="noStrike">
                <a:solidFill>
                  <a:schemeClr val="dk1"/>
                </a:solidFill>
                <a:latin typeface="Calibri"/>
                <a:ea typeface="Calibri"/>
                <a:cs typeface="Calibri"/>
                <a:sym typeface="Calibri"/>
              </a:rPr>
              <a:t>BlockGPT estimates the log-likelihood of the traces of all transactions involving the app</a:t>
            </a:r>
            <a:endParaRPr/>
          </a:p>
          <a:p>
            <a:pPr indent="-285736" lvl="1" marL="742913" marR="0" rtl="0" algn="l">
              <a:lnSpc>
                <a:spcPct val="90000"/>
              </a:lnSpc>
              <a:spcBef>
                <a:spcPts val="560"/>
              </a:spcBef>
              <a:spcAft>
                <a:spcPts val="0"/>
              </a:spcAft>
              <a:buClr>
                <a:schemeClr val="dk1"/>
              </a:buClr>
              <a:buSzPts val="1800"/>
              <a:buFont typeface="Noto Sans Symbols"/>
              <a:buChar char="▪"/>
            </a:pPr>
            <a:r>
              <a:rPr b="0" i="0" lang="en-CN" sz="2800" u="none" cap="none" strike="noStrike">
                <a:solidFill>
                  <a:schemeClr val="dk1"/>
                </a:solidFill>
                <a:latin typeface="Calibri"/>
                <a:ea typeface="Calibri"/>
                <a:cs typeface="Calibri"/>
                <a:sym typeface="Calibri"/>
              </a:rPr>
              <a:t>Raises alarm for the </a:t>
            </a:r>
            <a:r>
              <a:rPr b="0" i="1" lang="en-CN" sz="2800" u="none" cap="none" strike="noStrike">
                <a:solidFill>
                  <a:schemeClr val="dk1"/>
                </a:solidFill>
                <a:latin typeface="Courier New"/>
                <a:ea typeface="Courier New"/>
                <a:cs typeface="Courier New"/>
                <a:sym typeface="Courier New"/>
              </a:rPr>
              <a:t>k</a:t>
            </a:r>
            <a:r>
              <a:rPr b="0" i="0" lang="en-CN" sz="2800" u="none" cap="none" strike="noStrike">
                <a:solidFill>
                  <a:schemeClr val="dk1"/>
                </a:solidFill>
                <a:latin typeface="Calibri"/>
                <a:ea typeface="Calibri"/>
                <a:cs typeface="Calibri"/>
                <a:sym typeface="Calibri"/>
              </a:rPr>
              <a:t> least likely, i.e. most abnormal transactions.</a:t>
            </a:r>
            <a:endParaRPr/>
          </a:p>
          <a:p>
            <a:pPr indent="-228583" lvl="0" marL="342883" marR="0" rtl="0" algn="l">
              <a:lnSpc>
                <a:spcPct val="90000"/>
              </a:lnSpc>
              <a:spcBef>
                <a:spcPts val="640"/>
              </a:spcBef>
              <a:spcAft>
                <a:spcPts val="0"/>
              </a:spcAft>
              <a:buClr>
                <a:schemeClr val="accent2"/>
              </a:buClr>
              <a:buSzPts val="1800"/>
              <a:buFont typeface="Noto Sans Symbols"/>
              <a:buNone/>
            </a:pPr>
            <a:r>
              <a:t/>
            </a:r>
            <a:endParaRPr b="0" i="0" sz="3200" u="none" cap="none" strike="noStrike">
              <a:solidFill>
                <a:schemeClr val="accent2"/>
              </a:solidFill>
              <a:latin typeface="Calibri"/>
              <a:ea typeface="Calibri"/>
              <a:cs typeface="Calibri"/>
              <a:sym typeface="Calibri"/>
            </a:endParaRPr>
          </a:p>
          <a:p>
            <a:pPr indent="-342883" lvl="0" marL="342883" marR="0" rtl="0" algn="l">
              <a:lnSpc>
                <a:spcPct val="90000"/>
              </a:lnSpc>
              <a:spcBef>
                <a:spcPts val="640"/>
              </a:spcBef>
              <a:spcAft>
                <a:spcPts val="0"/>
              </a:spcAft>
              <a:buClr>
                <a:schemeClr val="accent2"/>
              </a:buClr>
              <a:buSzPts val="1800"/>
              <a:buFont typeface="Noto Sans Symbols"/>
              <a:buChar char="▪"/>
            </a:pPr>
            <a:r>
              <a:rPr b="0" i="1" lang="en-CN" sz="3200" u="none" cap="none" strike="noStrike">
                <a:solidFill>
                  <a:schemeClr val="accent2"/>
                </a:solidFill>
                <a:latin typeface="Courier New"/>
                <a:ea typeface="Courier New"/>
                <a:cs typeface="Courier New"/>
                <a:sym typeface="Courier New"/>
              </a:rPr>
              <a:t>k</a:t>
            </a:r>
            <a:r>
              <a:rPr b="0" i="0" lang="en-CN" sz="3200" u="none" cap="none" strike="noStrike">
                <a:solidFill>
                  <a:schemeClr val="accent2"/>
                </a:solidFill>
                <a:latin typeface="Calibri"/>
                <a:ea typeface="Calibri"/>
                <a:cs typeface="Calibri"/>
                <a:sym typeface="Calibri"/>
              </a:rPr>
              <a:t> can be adjusted depending on the dApp &amp; costs.</a:t>
            </a:r>
            <a:endParaRPr/>
          </a:p>
          <a:p>
            <a:pPr indent="-228583" lvl="0" marL="342883" marR="0" rtl="0" algn="l">
              <a:lnSpc>
                <a:spcPct val="90000"/>
              </a:lnSpc>
              <a:spcBef>
                <a:spcPts val="640"/>
              </a:spcBef>
              <a:spcAft>
                <a:spcPts val="0"/>
              </a:spcAft>
              <a:buClr>
                <a:schemeClr val="accent2"/>
              </a:buClr>
              <a:buSzPts val="1800"/>
              <a:buFont typeface="Noto Sans Symbols"/>
              <a:buNone/>
            </a:pPr>
            <a:r>
              <a:t/>
            </a:r>
            <a:endParaRPr b="0" i="0" sz="3200" u="none" cap="none" strike="noStrike">
              <a:solidFill>
                <a:schemeClr val="accent2"/>
              </a:solidFill>
              <a:latin typeface="Calibri"/>
              <a:ea typeface="Calibri"/>
              <a:cs typeface="Calibri"/>
              <a:sym typeface="Calibri"/>
            </a:endParaRPr>
          </a:p>
          <a:p>
            <a:pPr indent="-342883" lvl="0" marL="342883" marR="0" rtl="0" algn="l">
              <a:lnSpc>
                <a:spcPct val="90000"/>
              </a:lnSpc>
              <a:spcBef>
                <a:spcPts val="640"/>
              </a:spcBef>
              <a:spcAft>
                <a:spcPts val="0"/>
              </a:spcAft>
              <a:buClr>
                <a:schemeClr val="accent2"/>
              </a:buClr>
              <a:buSzPts val="1800"/>
              <a:buFont typeface="Noto Sans Symbols"/>
              <a:buChar char="▪"/>
            </a:pPr>
            <a:r>
              <a:rPr b="0" i="0" lang="en-CN" sz="3200" u="none" cap="none" strike="noStrike">
                <a:solidFill>
                  <a:schemeClr val="accent2"/>
                </a:solidFill>
                <a:latin typeface="Calibri"/>
                <a:ea typeface="Calibri"/>
                <a:cs typeface="Calibri"/>
                <a:sym typeface="Calibri"/>
              </a:rPr>
              <a:t>No labeled data required for training.</a:t>
            </a:r>
            <a:endParaRPr b="0" i="0" sz="3200" u="none" cap="none" strike="noStrike">
              <a:solidFill>
                <a:schemeClr val="dk1"/>
              </a:solidFill>
              <a:latin typeface="Courier New"/>
              <a:ea typeface="Courier New"/>
              <a:cs typeface="Courier New"/>
              <a:sym typeface="Courier New"/>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8"/>
          <p:cNvSpPr txBox="1"/>
          <p:nvPr>
            <p:ph idx="12" type="sldNum"/>
          </p:nvPr>
        </p:nvSpPr>
        <p:spPr>
          <a:xfrm>
            <a:off x="9652000" y="6245227"/>
            <a:ext cx="2133600" cy="476251"/>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N" sz="1500" u="none" cap="none" strike="noStrike">
                <a:solidFill>
                  <a:schemeClr val="dk1"/>
                </a:solidFill>
                <a:latin typeface="Arial"/>
                <a:ea typeface="Arial"/>
                <a:cs typeface="Arial"/>
                <a:sym typeface="Arial"/>
              </a:rPr>
              <a:t>‹#›</a:t>
            </a:fld>
            <a:endParaRPr b="0" i="0" sz="1500" u="none" cap="none" strike="noStrike">
              <a:solidFill>
                <a:schemeClr val="dk1"/>
              </a:solidFill>
              <a:latin typeface="Arial"/>
              <a:ea typeface="Arial"/>
              <a:cs typeface="Arial"/>
              <a:sym typeface="Arial"/>
            </a:endParaRPr>
          </a:p>
        </p:txBody>
      </p:sp>
      <p:sp>
        <p:nvSpPr>
          <p:cNvPr id="396" name="Google Shape;396;p5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CN"/>
              <a:t>Mutation Testing</a:t>
            </a:r>
            <a:endParaRPr/>
          </a:p>
        </p:txBody>
      </p:sp>
      <p:sp>
        <p:nvSpPr>
          <p:cNvPr id="397" name="Google Shape;397;p58"/>
          <p:cNvSpPr txBox="1"/>
          <p:nvPr/>
        </p:nvSpPr>
        <p:spPr>
          <a:xfrm>
            <a:off x="1054509" y="2448211"/>
            <a:ext cx="2465290" cy="954107"/>
          </a:xfrm>
          <a:prstGeom prst="rect">
            <a:avLst/>
          </a:prstGeom>
          <a:noFill/>
          <a:ln cap="flat" cmpd="sng" w="9525">
            <a:solidFill>
              <a:srgbClr val="1C305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CN" sz="1400" u="none" cap="none" strike="noStrike">
                <a:solidFill>
                  <a:srgbClr val="000000"/>
                </a:solidFill>
                <a:latin typeface="Courier New"/>
                <a:ea typeface="Courier New"/>
                <a:cs typeface="Courier New"/>
                <a:sym typeface="Courier New"/>
              </a:rPr>
              <a:t>Contract SuperSecure {</a:t>
            </a:r>
            <a:endParaRPr/>
          </a:p>
          <a:p>
            <a:pPr indent="0" lvl="0" marL="0" marR="0" rtl="0" algn="l">
              <a:lnSpc>
                <a:spcPct val="100000"/>
              </a:lnSpc>
              <a:spcBef>
                <a:spcPts val="0"/>
              </a:spcBef>
              <a:spcAft>
                <a:spcPts val="0"/>
              </a:spcAft>
              <a:buNone/>
            </a:pPr>
            <a:r>
              <a:rPr b="0" i="0" lang="en-CN" sz="1400" u="none" cap="none" strike="noStrike">
                <a:solidFill>
                  <a:srgbClr val="000000"/>
                </a:solidFill>
                <a:latin typeface="Courier New"/>
                <a:ea typeface="Courier New"/>
                <a:cs typeface="Courier New"/>
                <a:sym typeface="Courier New"/>
              </a:rPr>
              <a:t>…</a:t>
            </a:r>
            <a:endParaRPr/>
          </a:p>
          <a:p>
            <a:pPr indent="0" lvl="0" marL="0" marR="0" rtl="0" algn="l">
              <a:lnSpc>
                <a:spcPct val="100000"/>
              </a:lnSpc>
              <a:spcBef>
                <a:spcPts val="0"/>
              </a:spcBef>
              <a:spcAft>
                <a:spcPts val="0"/>
              </a:spcAft>
              <a:buNone/>
            </a:pPr>
            <a:r>
              <a:rPr b="0" i="0" lang="en-CN" sz="1400" u="none" cap="none" strike="noStrike">
                <a:solidFill>
                  <a:srgbClr val="000000"/>
                </a:solidFill>
                <a:latin typeface="Courier New"/>
                <a:ea typeface="Courier New"/>
                <a:cs typeface="Courier New"/>
                <a:sym typeface="Courier New"/>
              </a:rPr>
              <a:t>}</a:t>
            </a:r>
            <a:endParaRPr/>
          </a:p>
        </p:txBody>
      </p:sp>
      <p:sp>
        <p:nvSpPr>
          <p:cNvPr id="398" name="Google Shape;398;p58"/>
          <p:cNvSpPr txBox="1"/>
          <p:nvPr/>
        </p:nvSpPr>
        <p:spPr>
          <a:xfrm>
            <a:off x="4599038" y="2448211"/>
            <a:ext cx="2465290" cy="1384995"/>
          </a:xfrm>
          <a:prstGeom prst="rect">
            <a:avLst/>
          </a:prstGeom>
          <a:noFill/>
          <a:ln cap="flat" cmpd="sng" w="9525">
            <a:solidFill>
              <a:srgbClr val="1C305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CN" sz="1400" u="none" cap="none" strike="noStrike">
                <a:solidFill>
                  <a:srgbClr val="000000"/>
                </a:solidFill>
                <a:latin typeface="Courier New"/>
                <a:ea typeface="Courier New"/>
                <a:cs typeface="Courier New"/>
                <a:sym typeface="Courier New"/>
              </a:rPr>
              <a:t>Contract SuperSecure {</a:t>
            </a:r>
            <a:endParaRPr/>
          </a:p>
          <a:p>
            <a:pPr indent="0" lvl="0" marL="0" marR="0" rtl="0" algn="l">
              <a:lnSpc>
                <a:spcPct val="100000"/>
              </a:lnSpc>
              <a:spcBef>
                <a:spcPts val="0"/>
              </a:spcBef>
              <a:spcAft>
                <a:spcPts val="0"/>
              </a:spcAft>
              <a:buNone/>
            </a:pPr>
            <a:r>
              <a:rPr b="0" i="0" lang="en-CN" sz="1400" u="none" cap="none" strike="noStrike">
                <a:solidFill>
                  <a:srgbClr val="000000"/>
                </a:solidFill>
                <a:latin typeface="Courier New"/>
                <a:ea typeface="Courier New"/>
                <a:cs typeface="Courier New"/>
                <a:sym typeface="Courier New"/>
              </a:rPr>
              <a:t>…</a:t>
            </a:r>
            <a:endParaRPr/>
          </a:p>
          <a:p>
            <a:pPr indent="0" lvl="0" marL="0" marR="0" rtl="0" algn="l">
              <a:lnSpc>
                <a:spcPct val="100000"/>
              </a:lnSpc>
              <a:spcBef>
                <a:spcPts val="0"/>
              </a:spcBef>
              <a:spcAft>
                <a:spcPts val="0"/>
              </a:spcAft>
              <a:buNone/>
            </a:pPr>
            <a:r>
              <a:rPr b="0" i="0" lang="en-CN" sz="1400" u="none" cap="none" strike="noStrike">
                <a:solidFill>
                  <a:srgbClr val="000000"/>
                </a:solidFill>
                <a:latin typeface="Courier New"/>
                <a:ea typeface="Courier New"/>
                <a:cs typeface="Courier New"/>
                <a:sym typeface="Courier New"/>
              </a:rPr>
              <a:t>Vulnerability 1</a:t>
            </a:r>
            <a:endParaRPr b="0" i="0" sz="14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CN" sz="1400" u="none" cap="none" strike="noStrike">
                <a:solidFill>
                  <a:srgbClr val="000000"/>
                </a:solidFill>
                <a:latin typeface="Courier New"/>
                <a:ea typeface="Courier New"/>
                <a:cs typeface="Courier New"/>
                <a:sym typeface="Courier New"/>
              </a:rPr>
              <a:t>…</a:t>
            </a:r>
            <a:endParaRPr/>
          </a:p>
          <a:p>
            <a:pPr indent="0" lvl="0" marL="0" marR="0" rtl="0" algn="l">
              <a:lnSpc>
                <a:spcPct val="100000"/>
              </a:lnSpc>
              <a:spcBef>
                <a:spcPts val="0"/>
              </a:spcBef>
              <a:spcAft>
                <a:spcPts val="0"/>
              </a:spcAft>
              <a:buNone/>
            </a:pPr>
            <a:r>
              <a:rPr b="0" i="0" lang="en-CN" sz="1400" u="none" cap="none" strike="noStrike">
                <a:solidFill>
                  <a:srgbClr val="000000"/>
                </a:solidFill>
                <a:latin typeface="Courier New"/>
                <a:ea typeface="Courier New"/>
                <a:cs typeface="Courier New"/>
                <a:sym typeface="Courier New"/>
              </a:rPr>
              <a:t>}</a:t>
            </a:r>
            <a:endParaRPr/>
          </a:p>
        </p:txBody>
      </p:sp>
      <p:cxnSp>
        <p:nvCxnSpPr>
          <p:cNvPr id="399" name="Google Shape;399;p58"/>
          <p:cNvCxnSpPr/>
          <p:nvPr/>
        </p:nvCxnSpPr>
        <p:spPr>
          <a:xfrm>
            <a:off x="1868129" y="3833206"/>
            <a:ext cx="2497394" cy="0"/>
          </a:xfrm>
          <a:prstGeom prst="straightConnector1">
            <a:avLst/>
          </a:prstGeom>
          <a:noFill/>
          <a:ln cap="flat" cmpd="sng" w="9525">
            <a:solidFill>
              <a:srgbClr val="3E6EC2"/>
            </a:solidFill>
            <a:prstDash val="solid"/>
            <a:round/>
            <a:headEnd len="sm" w="sm" type="none"/>
            <a:tailEnd len="med" w="med" type="triangle"/>
          </a:ln>
        </p:spPr>
      </p:cxnSp>
      <p:sp>
        <p:nvSpPr>
          <p:cNvPr id="400" name="Google Shape;400;p58"/>
          <p:cNvSpPr txBox="1"/>
          <p:nvPr/>
        </p:nvSpPr>
        <p:spPr>
          <a:xfrm>
            <a:off x="1779639" y="3525429"/>
            <a:ext cx="244329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CN" sz="1400" u="none" cap="none" strike="noStrike">
                <a:solidFill>
                  <a:srgbClr val="000000"/>
                </a:solidFill>
                <a:latin typeface="Arial"/>
                <a:ea typeface="Arial"/>
                <a:cs typeface="Arial"/>
                <a:sym typeface="Arial"/>
              </a:rPr>
              <a:t>Manually added vulnerability</a:t>
            </a:r>
            <a:endParaRPr/>
          </a:p>
        </p:txBody>
      </p:sp>
      <p:sp>
        <p:nvSpPr>
          <p:cNvPr id="401" name="Google Shape;401;p58"/>
          <p:cNvSpPr/>
          <p:nvPr/>
        </p:nvSpPr>
        <p:spPr>
          <a:xfrm>
            <a:off x="8764340" y="2550903"/>
            <a:ext cx="1530554" cy="627773"/>
          </a:xfrm>
          <a:prstGeom prst="flowChartAlternateProcess">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CN" sz="3200" u="none" cap="none" strike="noStrike">
                <a:solidFill>
                  <a:schemeClr val="lt1"/>
                </a:solidFill>
                <a:latin typeface="Arial"/>
                <a:ea typeface="Arial"/>
                <a:cs typeface="Arial"/>
                <a:sym typeface="Arial"/>
              </a:rPr>
              <a:t>GPT</a:t>
            </a:r>
            <a:endParaRPr b="0" i="0" sz="3200" u="none" cap="none" strike="noStrike">
              <a:solidFill>
                <a:schemeClr val="lt1"/>
              </a:solidFill>
              <a:latin typeface="Arial"/>
              <a:ea typeface="Arial"/>
              <a:cs typeface="Arial"/>
              <a:sym typeface="Arial"/>
            </a:endParaRPr>
          </a:p>
        </p:txBody>
      </p:sp>
      <p:sp>
        <p:nvSpPr>
          <p:cNvPr id="402" name="Google Shape;402;p58"/>
          <p:cNvSpPr/>
          <p:nvPr/>
        </p:nvSpPr>
        <p:spPr>
          <a:xfrm>
            <a:off x="8764340" y="3232189"/>
            <a:ext cx="1530555" cy="627773"/>
          </a:xfrm>
          <a:prstGeom prst="flowChartAlternateProcess">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CN" sz="3200" u="none" cap="none" strike="noStrike">
                <a:solidFill>
                  <a:schemeClr val="lt1"/>
                </a:solidFill>
                <a:latin typeface="Arial"/>
                <a:ea typeface="Arial"/>
                <a:cs typeface="Arial"/>
                <a:sym typeface="Arial"/>
              </a:rPr>
              <a:t>Claude</a:t>
            </a:r>
            <a:endParaRPr b="0" i="0" sz="3200" u="none" cap="none" strike="noStrike">
              <a:solidFill>
                <a:schemeClr val="lt1"/>
              </a:solidFill>
              <a:latin typeface="Arial"/>
              <a:ea typeface="Arial"/>
              <a:cs typeface="Arial"/>
              <a:sym typeface="Arial"/>
            </a:endParaRPr>
          </a:p>
        </p:txBody>
      </p:sp>
      <p:cxnSp>
        <p:nvCxnSpPr>
          <p:cNvPr id="403" name="Google Shape;403;p58"/>
          <p:cNvCxnSpPr/>
          <p:nvPr/>
        </p:nvCxnSpPr>
        <p:spPr>
          <a:xfrm>
            <a:off x="7231474" y="3859962"/>
            <a:ext cx="1320870" cy="0"/>
          </a:xfrm>
          <a:prstGeom prst="straightConnector1">
            <a:avLst/>
          </a:prstGeom>
          <a:noFill/>
          <a:ln cap="flat" cmpd="sng" w="9525">
            <a:solidFill>
              <a:srgbClr val="3E6EC2"/>
            </a:solidFill>
            <a:prstDash val="solid"/>
            <a:round/>
            <a:headEnd len="sm" w="sm" type="none"/>
            <a:tailEnd len="med" w="med" type="triangle"/>
          </a:ln>
        </p:spPr>
      </p:cxnSp>
      <p:sp>
        <p:nvSpPr>
          <p:cNvPr id="404" name="Google Shape;404;p58"/>
          <p:cNvSpPr txBox="1"/>
          <p:nvPr/>
        </p:nvSpPr>
        <p:spPr>
          <a:xfrm>
            <a:off x="7142984" y="3552185"/>
            <a:ext cx="140936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CN" sz="1400" u="none" cap="none" strike="noStrike">
                <a:solidFill>
                  <a:srgbClr val="000000"/>
                </a:solidFill>
                <a:latin typeface="Arial"/>
                <a:ea typeface="Arial"/>
                <a:cs typeface="Arial"/>
                <a:sym typeface="Arial"/>
              </a:rPr>
              <a:t>Ask the models</a:t>
            </a:r>
            <a:endParaRPr/>
          </a:p>
        </p:txBody>
      </p:sp>
      <p:sp>
        <p:nvSpPr>
          <p:cNvPr id="405" name="Google Shape;405;p58"/>
          <p:cNvSpPr/>
          <p:nvPr/>
        </p:nvSpPr>
        <p:spPr>
          <a:xfrm>
            <a:off x="3786239" y="4689056"/>
            <a:ext cx="4619522" cy="1384991"/>
          </a:xfrm>
          <a:prstGeom prst="flowChartAlternateProcess">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CN" sz="3200" u="none" cap="none" strike="noStrike">
                <a:solidFill>
                  <a:schemeClr val="lt1"/>
                </a:solidFill>
                <a:latin typeface="Arial"/>
                <a:ea typeface="Arial"/>
                <a:cs typeface="Arial"/>
                <a:sym typeface="Arial"/>
              </a:rPr>
              <a:t>GPT-4 non-binary: 78.7% true positives</a:t>
            </a:r>
            <a:endParaRPr b="0" i="0" sz="3200" u="none" cap="none" strike="noStrike">
              <a:solidFill>
                <a:schemeClr val="lt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9"/>
          <p:cNvSpPr txBox="1"/>
          <p:nvPr>
            <p:ph idx="12" type="sldNum"/>
          </p:nvPr>
        </p:nvSpPr>
        <p:spPr>
          <a:xfrm>
            <a:off x="9652000" y="6245227"/>
            <a:ext cx="2133600" cy="476251"/>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N" sz="1500" u="none" cap="none" strike="noStrike">
                <a:solidFill>
                  <a:schemeClr val="dk1"/>
                </a:solidFill>
                <a:latin typeface="Arial"/>
                <a:ea typeface="Arial"/>
                <a:cs typeface="Arial"/>
                <a:sym typeface="Arial"/>
              </a:rPr>
              <a:t>‹#›</a:t>
            </a:fld>
            <a:endParaRPr b="0" i="0" sz="1500" u="none" cap="none" strike="noStrike">
              <a:solidFill>
                <a:schemeClr val="dk1"/>
              </a:solidFill>
              <a:latin typeface="Arial"/>
              <a:ea typeface="Arial"/>
              <a:cs typeface="Arial"/>
              <a:sym typeface="Arial"/>
            </a:endParaRPr>
          </a:p>
        </p:txBody>
      </p:sp>
      <p:sp>
        <p:nvSpPr>
          <p:cNvPr id="411" name="Google Shape;411;p5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CN"/>
              <a:t>Chain of Thought</a:t>
            </a:r>
            <a:endParaRPr/>
          </a:p>
        </p:txBody>
      </p:sp>
      <p:sp>
        <p:nvSpPr>
          <p:cNvPr id="412" name="Google Shape;412;p59"/>
          <p:cNvSpPr txBox="1"/>
          <p:nvPr/>
        </p:nvSpPr>
        <p:spPr>
          <a:xfrm>
            <a:off x="1054509" y="2448211"/>
            <a:ext cx="2465290" cy="954107"/>
          </a:xfrm>
          <a:prstGeom prst="rect">
            <a:avLst/>
          </a:prstGeom>
          <a:noFill/>
          <a:ln cap="flat" cmpd="sng" w="9525">
            <a:solidFill>
              <a:srgbClr val="1C305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CN" sz="1400" u="none" cap="none" strike="noStrike">
                <a:solidFill>
                  <a:srgbClr val="000000"/>
                </a:solidFill>
                <a:latin typeface="Courier New"/>
                <a:ea typeface="Courier New"/>
                <a:cs typeface="Courier New"/>
                <a:sym typeface="Courier New"/>
              </a:rPr>
              <a:t>Contract SuperSecure {</a:t>
            </a:r>
            <a:endParaRPr/>
          </a:p>
          <a:p>
            <a:pPr indent="0" lvl="0" marL="0" marR="0" rtl="0" algn="l">
              <a:lnSpc>
                <a:spcPct val="100000"/>
              </a:lnSpc>
              <a:spcBef>
                <a:spcPts val="0"/>
              </a:spcBef>
              <a:spcAft>
                <a:spcPts val="0"/>
              </a:spcAft>
              <a:buNone/>
            </a:pPr>
            <a:r>
              <a:rPr b="0" i="0" lang="en-CN" sz="1400" u="none" cap="none" strike="noStrike">
                <a:solidFill>
                  <a:srgbClr val="000000"/>
                </a:solidFill>
                <a:latin typeface="Courier New"/>
                <a:ea typeface="Courier New"/>
                <a:cs typeface="Courier New"/>
                <a:sym typeface="Courier New"/>
              </a:rPr>
              <a:t>…</a:t>
            </a:r>
            <a:endParaRPr/>
          </a:p>
          <a:p>
            <a:pPr indent="0" lvl="0" marL="0" marR="0" rtl="0" algn="l">
              <a:lnSpc>
                <a:spcPct val="100000"/>
              </a:lnSpc>
              <a:spcBef>
                <a:spcPts val="0"/>
              </a:spcBef>
              <a:spcAft>
                <a:spcPts val="0"/>
              </a:spcAft>
              <a:buNone/>
            </a:pPr>
            <a:r>
              <a:rPr b="0" i="0" lang="en-CN" sz="1400" u="none" cap="none" strike="noStrike">
                <a:solidFill>
                  <a:srgbClr val="000000"/>
                </a:solidFill>
                <a:latin typeface="Courier New"/>
                <a:ea typeface="Courier New"/>
                <a:cs typeface="Courier New"/>
                <a:sym typeface="Courier New"/>
              </a:rPr>
              <a:t>}</a:t>
            </a:r>
            <a:endParaRPr/>
          </a:p>
        </p:txBody>
      </p:sp>
      <p:sp>
        <p:nvSpPr>
          <p:cNvPr id="413" name="Google Shape;413;p59"/>
          <p:cNvSpPr txBox="1"/>
          <p:nvPr/>
        </p:nvSpPr>
        <p:spPr>
          <a:xfrm>
            <a:off x="4599038" y="2448211"/>
            <a:ext cx="2465290" cy="1384995"/>
          </a:xfrm>
          <a:prstGeom prst="rect">
            <a:avLst/>
          </a:prstGeom>
          <a:noFill/>
          <a:ln cap="flat" cmpd="sng" w="9525">
            <a:solidFill>
              <a:srgbClr val="1C305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CN" sz="1400" u="none" cap="none" strike="noStrike">
                <a:solidFill>
                  <a:srgbClr val="000000"/>
                </a:solidFill>
                <a:latin typeface="Courier New"/>
                <a:ea typeface="Courier New"/>
                <a:cs typeface="Courier New"/>
                <a:sym typeface="Courier New"/>
              </a:rPr>
              <a:t>Contract SuperSecure {</a:t>
            </a:r>
            <a:endParaRPr/>
          </a:p>
          <a:p>
            <a:pPr indent="0" lvl="0" marL="0" marR="0" rtl="0" algn="l">
              <a:lnSpc>
                <a:spcPct val="100000"/>
              </a:lnSpc>
              <a:spcBef>
                <a:spcPts val="0"/>
              </a:spcBef>
              <a:spcAft>
                <a:spcPts val="0"/>
              </a:spcAft>
              <a:buNone/>
            </a:pPr>
            <a:r>
              <a:rPr b="0" i="0" lang="en-CN" sz="1400" u="none" cap="none" strike="noStrike">
                <a:solidFill>
                  <a:srgbClr val="000000"/>
                </a:solidFill>
                <a:latin typeface="Courier New"/>
                <a:ea typeface="Courier New"/>
                <a:cs typeface="Courier New"/>
                <a:sym typeface="Courier New"/>
              </a:rPr>
              <a:t>…</a:t>
            </a:r>
            <a:endParaRPr/>
          </a:p>
          <a:p>
            <a:pPr indent="0" lvl="0" marL="0" marR="0" rtl="0" algn="l">
              <a:lnSpc>
                <a:spcPct val="100000"/>
              </a:lnSpc>
              <a:spcBef>
                <a:spcPts val="0"/>
              </a:spcBef>
              <a:spcAft>
                <a:spcPts val="0"/>
              </a:spcAft>
              <a:buNone/>
            </a:pPr>
            <a:r>
              <a:rPr b="0" i="0" lang="en-CN" sz="1400" u="none" cap="none" strike="noStrike">
                <a:solidFill>
                  <a:srgbClr val="000000"/>
                </a:solidFill>
                <a:latin typeface="Courier New"/>
                <a:ea typeface="Courier New"/>
                <a:cs typeface="Courier New"/>
                <a:sym typeface="Courier New"/>
              </a:rPr>
              <a:t>function x() {}</a:t>
            </a:r>
            <a:endParaRPr b="0" i="0" sz="14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CN" sz="1400" u="none" cap="none" strike="noStrike">
                <a:solidFill>
                  <a:srgbClr val="000000"/>
                </a:solidFill>
                <a:latin typeface="Courier New"/>
                <a:ea typeface="Courier New"/>
                <a:cs typeface="Courier New"/>
                <a:sym typeface="Courier New"/>
              </a:rPr>
              <a:t>…</a:t>
            </a:r>
            <a:endParaRPr/>
          </a:p>
          <a:p>
            <a:pPr indent="0" lvl="0" marL="0" marR="0" rtl="0" algn="l">
              <a:lnSpc>
                <a:spcPct val="100000"/>
              </a:lnSpc>
              <a:spcBef>
                <a:spcPts val="0"/>
              </a:spcBef>
              <a:spcAft>
                <a:spcPts val="0"/>
              </a:spcAft>
              <a:buNone/>
            </a:pPr>
            <a:r>
              <a:rPr b="0" i="0" lang="en-CN" sz="1400" u="none" cap="none" strike="noStrike">
                <a:solidFill>
                  <a:srgbClr val="000000"/>
                </a:solidFill>
                <a:latin typeface="Courier New"/>
                <a:ea typeface="Courier New"/>
                <a:cs typeface="Courier New"/>
                <a:sym typeface="Courier New"/>
              </a:rPr>
              <a:t>}</a:t>
            </a:r>
            <a:endParaRPr/>
          </a:p>
        </p:txBody>
      </p:sp>
      <p:cxnSp>
        <p:nvCxnSpPr>
          <p:cNvPr id="414" name="Google Shape;414;p59"/>
          <p:cNvCxnSpPr/>
          <p:nvPr/>
        </p:nvCxnSpPr>
        <p:spPr>
          <a:xfrm>
            <a:off x="1868129" y="3833206"/>
            <a:ext cx="2497394" cy="0"/>
          </a:xfrm>
          <a:prstGeom prst="straightConnector1">
            <a:avLst/>
          </a:prstGeom>
          <a:noFill/>
          <a:ln cap="flat" cmpd="sng" w="9525">
            <a:solidFill>
              <a:srgbClr val="3E6EC2"/>
            </a:solidFill>
            <a:prstDash val="solid"/>
            <a:round/>
            <a:headEnd len="sm" w="sm" type="none"/>
            <a:tailEnd len="med" w="med" type="triangle"/>
          </a:ln>
        </p:spPr>
      </p:cxnSp>
      <p:sp>
        <p:nvSpPr>
          <p:cNvPr id="415" name="Google Shape;415;p59"/>
          <p:cNvSpPr txBox="1"/>
          <p:nvPr/>
        </p:nvSpPr>
        <p:spPr>
          <a:xfrm>
            <a:off x="1779639" y="3525429"/>
            <a:ext cx="114005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CN" sz="1400" u="none" cap="none" strike="noStrike">
                <a:solidFill>
                  <a:srgbClr val="000000"/>
                </a:solidFill>
                <a:latin typeface="Arial"/>
                <a:ea typeface="Arial"/>
                <a:cs typeface="Arial"/>
                <a:sym typeface="Arial"/>
              </a:rPr>
              <a:t>Vulnerable?</a:t>
            </a:r>
            <a:endParaRPr b="0" i="0" sz="1400" u="none" cap="none" strike="noStrike">
              <a:solidFill>
                <a:srgbClr val="000000"/>
              </a:solidFill>
              <a:latin typeface="Arial"/>
              <a:ea typeface="Arial"/>
              <a:cs typeface="Arial"/>
              <a:sym typeface="Arial"/>
            </a:endParaRPr>
          </a:p>
        </p:txBody>
      </p:sp>
      <p:sp>
        <p:nvSpPr>
          <p:cNvPr id="416" name="Google Shape;416;p59"/>
          <p:cNvSpPr/>
          <p:nvPr/>
        </p:nvSpPr>
        <p:spPr>
          <a:xfrm>
            <a:off x="2383204" y="4035574"/>
            <a:ext cx="1530554" cy="627773"/>
          </a:xfrm>
          <a:prstGeom prst="flowChartAlternateProcess">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CN" sz="3200" u="none" cap="none" strike="noStrike">
                <a:solidFill>
                  <a:schemeClr val="lt1"/>
                </a:solidFill>
                <a:latin typeface="Arial"/>
                <a:ea typeface="Arial"/>
                <a:cs typeface="Arial"/>
                <a:sym typeface="Arial"/>
              </a:rPr>
              <a:t>GPT</a:t>
            </a:r>
            <a:endParaRPr b="0" i="0" sz="3200" u="none" cap="none" strike="noStrike">
              <a:solidFill>
                <a:schemeClr val="lt1"/>
              </a:solidFill>
              <a:latin typeface="Arial"/>
              <a:ea typeface="Arial"/>
              <a:cs typeface="Arial"/>
              <a:sym typeface="Arial"/>
            </a:endParaRPr>
          </a:p>
        </p:txBody>
      </p:sp>
      <p:sp>
        <p:nvSpPr>
          <p:cNvPr id="417" name="Google Shape;417;p59"/>
          <p:cNvSpPr/>
          <p:nvPr/>
        </p:nvSpPr>
        <p:spPr>
          <a:xfrm>
            <a:off x="2383204" y="4716860"/>
            <a:ext cx="1530555" cy="627773"/>
          </a:xfrm>
          <a:prstGeom prst="flowChartAlternateProcess">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CN" sz="3200" u="none" cap="none" strike="noStrike">
                <a:solidFill>
                  <a:schemeClr val="lt1"/>
                </a:solidFill>
                <a:latin typeface="Arial"/>
                <a:ea typeface="Arial"/>
                <a:cs typeface="Arial"/>
                <a:sym typeface="Arial"/>
              </a:rPr>
              <a:t>Claude</a:t>
            </a:r>
            <a:endParaRPr b="0" i="0" sz="3200" u="none" cap="none" strike="noStrike">
              <a:solidFill>
                <a:schemeClr val="lt1"/>
              </a:solidFill>
              <a:latin typeface="Arial"/>
              <a:ea typeface="Arial"/>
              <a:cs typeface="Arial"/>
              <a:sym typeface="Arial"/>
            </a:endParaRPr>
          </a:p>
        </p:txBody>
      </p:sp>
      <p:cxnSp>
        <p:nvCxnSpPr>
          <p:cNvPr id="418" name="Google Shape;418;p59"/>
          <p:cNvCxnSpPr/>
          <p:nvPr/>
        </p:nvCxnSpPr>
        <p:spPr>
          <a:xfrm>
            <a:off x="7231474" y="3859962"/>
            <a:ext cx="1957263" cy="0"/>
          </a:xfrm>
          <a:prstGeom prst="straightConnector1">
            <a:avLst/>
          </a:prstGeom>
          <a:noFill/>
          <a:ln cap="flat" cmpd="sng" w="9525">
            <a:solidFill>
              <a:srgbClr val="3E6EC2"/>
            </a:solidFill>
            <a:prstDash val="solid"/>
            <a:round/>
            <a:headEnd len="sm" w="sm" type="none"/>
            <a:tailEnd len="med" w="med" type="triangle"/>
          </a:ln>
        </p:spPr>
      </p:cxnSp>
      <p:sp>
        <p:nvSpPr>
          <p:cNvPr id="419" name="Google Shape;419;p59"/>
          <p:cNvSpPr txBox="1"/>
          <p:nvPr/>
        </p:nvSpPr>
        <p:spPr>
          <a:xfrm>
            <a:off x="7142984" y="3552185"/>
            <a:ext cx="204575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CN" sz="1400" u="none" cap="none" strike="noStrike">
                <a:solidFill>
                  <a:srgbClr val="000000"/>
                </a:solidFill>
                <a:latin typeface="Arial"/>
                <a:ea typeface="Arial"/>
                <a:cs typeface="Arial"/>
                <a:sym typeface="Arial"/>
              </a:rPr>
              <a:t>What about function X?</a:t>
            </a:r>
            <a:endParaRPr b="0" i="0" sz="1400" u="none" cap="none" strike="noStrike">
              <a:solidFill>
                <a:srgbClr val="000000"/>
              </a:solidFill>
              <a:latin typeface="Arial"/>
              <a:ea typeface="Arial"/>
              <a:cs typeface="Arial"/>
              <a:sym typeface="Arial"/>
            </a:endParaRPr>
          </a:p>
        </p:txBody>
      </p:sp>
      <p:sp>
        <p:nvSpPr>
          <p:cNvPr id="420" name="Google Shape;420;p59"/>
          <p:cNvSpPr/>
          <p:nvPr/>
        </p:nvSpPr>
        <p:spPr>
          <a:xfrm>
            <a:off x="7589385" y="4035574"/>
            <a:ext cx="1530554" cy="627773"/>
          </a:xfrm>
          <a:prstGeom prst="flowChartAlternateProcess">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CN" sz="3200" u="none" cap="none" strike="noStrike">
                <a:solidFill>
                  <a:schemeClr val="lt1"/>
                </a:solidFill>
                <a:latin typeface="Arial"/>
                <a:ea typeface="Arial"/>
                <a:cs typeface="Arial"/>
                <a:sym typeface="Arial"/>
              </a:rPr>
              <a:t>GPT</a:t>
            </a:r>
            <a:endParaRPr b="0" i="0" sz="3200" u="none" cap="none" strike="noStrike">
              <a:solidFill>
                <a:schemeClr val="lt1"/>
              </a:solidFill>
              <a:latin typeface="Arial"/>
              <a:ea typeface="Arial"/>
              <a:cs typeface="Arial"/>
              <a:sym typeface="Arial"/>
            </a:endParaRPr>
          </a:p>
        </p:txBody>
      </p:sp>
      <p:sp>
        <p:nvSpPr>
          <p:cNvPr id="421" name="Google Shape;421;p59"/>
          <p:cNvSpPr/>
          <p:nvPr/>
        </p:nvSpPr>
        <p:spPr>
          <a:xfrm>
            <a:off x="7589385" y="4716860"/>
            <a:ext cx="1530555" cy="627773"/>
          </a:xfrm>
          <a:prstGeom prst="flowChartAlternateProcess">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CN" sz="3200" u="none" cap="none" strike="noStrike">
                <a:solidFill>
                  <a:schemeClr val="lt1"/>
                </a:solidFill>
                <a:latin typeface="Arial"/>
                <a:ea typeface="Arial"/>
                <a:cs typeface="Arial"/>
                <a:sym typeface="Arial"/>
              </a:rPr>
              <a:t>Claude</a:t>
            </a:r>
            <a:endParaRPr b="0" i="0" sz="3200" u="none" cap="none" strike="noStrike">
              <a:solidFill>
                <a:schemeClr val="lt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0"/>
          <p:cNvSpPr txBox="1"/>
          <p:nvPr>
            <p:ph idx="4294967295" type="sldNum"/>
          </p:nvPr>
        </p:nvSpPr>
        <p:spPr>
          <a:xfrm>
            <a:off x="9652000" y="6245227"/>
            <a:ext cx="2133600" cy="476251"/>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500"/>
              <a:buNone/>
            </a:pPr>
            <a:fld id="{00000000-1234-1234-1234-123412341234}" type="slidenum">
              <a:rPr b="0" i="0" lang="en-CN" sz="1500" u="none" cap="none" strike="noStrike">
                <a:solidFill>
                  <a:schemeClr val="dk1"/>
                </a:solidFill>
                <a:latin typeface="Arial"/>
                <a:ea typeface="Arial"/>
                <a:cs typeface="Arial"/>
                <a:sym typeface="Arial"/>
              </a:rPr>
              <a:t>‹#›</a:t>
            </a:fld>
            <a:endParaRPr b="0" i="0" sz="1500" u="none" cap="none" strike="noStrike">
              <a:solidFill>
                <a:schemeClr val="dk1"/>
              </a:solidFill>
              <a:latin typeface="Arial"/>
              <a:ea typeface="Arial"/>
              <a:cs typeface="Arial"/>
              <a:sym typeface="Arial"/>
            </a:endParaRPr>
          </a:p>
        </p:txBody>
      </p:sp>
      <p:sp>
        <p:nvSpPr>
          <p:cNvPr id="427" name="Google Shape;427;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CN"/>
              <a:t>Related Work Landscape</a:t>
            </a:r>
            <a:endParaRPr/>
          </a:p>
        </p:txBody>
      </p:sp>
      <p:pic>
        <p:nvPicPr>
          <p:cNvPr id="428" name="Google Shape;428;p60"/>
          <p:cNvPicPr preferRelativeResize="0"/>
          <p:nvPr/>
        </p:nvPicPr>
        <p:blipFill rotWithShape="1">
          <a:blip r:embed="rId3">
            <a:alphaModFix/>
          </a:blip>
          <a:srcRect b="0" l="0" r="0" t="0"/>
          <a:stretch/>
        </p:blipFill>
        <p:spPr>
          <a:xfrm>
            <a:off x="838200" y="1520836"/>
            <a:ext cx="10827712" cy="472439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1"/>
          <p:cNvSpPr txBox="1"/>
          <p:nvPr>
            <p:ph type="title"/>
          </p:nvPr>
        </p:nvSpPr>
        <p:spPr>
          <a:xfrm>
            <a:off x="609600" y="320040"/>
            <a:ext cx="10972800" cy="1028700"/>
          </a:xfrm>
          <a:prstGeom prst="rect">
            <a:avLst/>
          </a:prstGeom>
          <a:noFill/>
          <a:ln>
            <a:noFill/>
          </a:ln>
        </p:spPr>
        <p:txBody>
          <a:bodyPr anchorCtr="0" anchor="ctr" bIns="41125" lIns="82275" spcFirstLastPara="1" rIns="82275" wrap="square" tIns="41125">
            <a:noAutofit/>
          </a:bodyPr>
          <a:lstStyle/>
          <a:p>
            <a:pPr indent="0" lvl="0" marL="0" rtl="0" algn="l">
              <a:lnSpc>
                <a:spcPct val="90000"/>
              </a:lnSpc>
              <a:spcBef>
                <a:spcPts val="0"/>
              </a:spcBef>
              <a:spcAft>
                <a:spcPts val="0"/>
              </a:spcAft>
              <a:buClr>
                <a:schemeClr val="dk1"/>
              </a:buClr>
              <a:buSzPts val="1800"/>
              <a:buNone/>
            </a:pPr>
            <a:r>
              <a:rPr lang="en-CN"/>
              <a:t>Elastic Swap Attack (</a:t>
            </a:r>
            <a:r>
              <a:rPr b="0" i="0" lang="en-CN">
                <a:solidFill>
                  <a:srgbClr val="292929"/>
                </a:solidFill>
                <a:latin typeface="Source Code Pro"/>
                <a:ea typeface="Source Code Pro"/>
                <a:cs typeface="Source Code Pro"/>
                <a:sym typeface="Source Code Pro"/>
              </a:rPr>
              <a:t>Dec-</a:t>
            </a:r>
            <a:r>
              <a:rPr b="0" i="0" lang="en-CN">
                <a:solidFill>
                  <a:srgbClr val="1C00CF"/>
                </a:solidFill>
                <a:latin typeface="Source Code Pro"/>
                <a:ea typeface="Source Code Pro"/>
                <a:cs typeface="Source Code Pro"/>
                <a:sym typeface="Source Code Pro"/>
              </a:rPr>
              <a:t>13</a:t>
            </a:r>
            <a:r>
              <a:rPr b="0" i="0" lang="en-CN">
                <a:solidFill>
                  <a:srgbClr val="292929"/>
                </a:solidFill>
                <a:latin typeface="Source Code Pro"/>
                <a:ea typeface="Source Code Pro"/>
                <a:cs typeface="Source Code Pro"/>
                <a:sym typeface="Source Code Pro"/>
              </a:rPr>
              <a:t>-</a:t>
            </a:r>
            <a:r>
              <a:rPr b="0" i="0" lang="en-CN">
                <a:solidFill>
                  <a:srgbClr val="1C00CF"/>
                </a:solidFill>
                <a:latin typeface="Source Code Pro"/>
                <a:ea typeface="Source Code Pro"/>
                <a:cs typeface="Source Code Pro"/>
                <a:sym typeface="Source Code Pro"/>
              </a:rPr>
              <a:t>2022</a:t>
            </a:r>
            <a:r>
              <a:rPr lang="en-CN"/>
              <a:t>)</a:t>
            </a:r>
            <a:endParaRPr/>
          </a:p>
        </p:txBody>
      </p:sp>
      <p:sp>
        <p:nvSpPr>
          <p:cNvPr id="435" name="Google Shape;435;p61"/>
          <p:cNvSpPr txBox="1"/>
          <p:nvPr/>
        </p:nvSpPr>
        <p:spPr>
          <a:xfrm>
            <a:off x="2310540" y="1330473"/>
            <a:ext cx="9670102" cy="5093666"/>
          </a:xfrm>
          <a:prstGeom prst="rect">
            <a:avLst/>
          </a:prstGeom>
          <a:noFill/>
          <a:ln>
            <a:noFill/>
          </a:ln>
        </p:spPr>
        <p:txBody>
          <a:bodyPr anchorCtr="0" anchor="t" bIns="41125" lIns="82275" spcFirstLastPara="1" rIns="82275" wrap="square" tIns="41125">
            <a:spAutoFit/>
          </a:bodyPr>
          <a:lstStyle/>
          <a:p>
            <a:pPr indent="0" lvl="0" marL="0" marR="0" rtl="0" algn="l">
              <a:lnSpc>
                <a:spcPct val="100000"/>
              </a:lnSpc>
              <a:spcBef>
                <a:spcPts val="0"/>
              </a:spcBef>
              <a:spcAft>
                <a:spcPts val="0"/>
              </a:spcAft>
              <a:buNone/>
            </a:pPr>
            <a:r>
              <a:rPr b="0" i="0" lang="en-CN" sz="2400" u="none" cap="none" strike="noStrike">
                <a:solidFill>
                  <a:srgbClr val="292929"/>
                </a:solidFill>
                <a:latin typeface="Source Code Pro"/>
                <a:ea typeface="Source Code Pro"/>
                <a:cs typeface="Source Code Pro"/>
                <a:sym typeface="Source Code Pro"/>
              </a:rPr>
              <a:t>TX0 - “Attacker”</a:t>
            </a:r>
            <a:endParaRPr/>
          </a:p>
          <a:p>
            <a:pPr indent="0" lvl="0" marL="0" marR="0" rtl="0" algn="l">
              <a:lnSpc>
                <a:spcPct val="100000"/>
              </a:lnSpc>
              <a:spcBef>
                <a:spcPts val="0"/>
              </a:spcBef>
              <a:spcAft>
                <a:spcPts val="0"/>
              </a:spcAft>
              <a:buNone/>
            </a:pPr>
            <a:r>
              <a:rPr b="0" i="0" lang="en-CN" sz="2000" u="none" cap="none" strike="noStrike">
                <a:solidFill>
                  <a:srgbClr val="292929"/>
                </a:solidFill>
                <a:latin typeface="Source Code Pro"/>
                <a:ea typeface="Source Code Pro"/>
                <a:cs typeface="Source Code Pro"/>
                <a:sym typeface="Source Code Pro"/>
              </a:rPr>
              <a:t>Function </a:t>
            </a:r>
            <a:r>
              <a:rPr b="0" i="0" lang="en-CN" sz="2000" u="none" cap="none" strike="noStrike">
                <a:solidFill>
                  <a:srgbClr val="836C28"/>
                </a:solidFill>
                <a:latin typeface="Source Code Pro"/>
                <a:ea typeface="Source Code Pro"/>
                <a:cs typeface="Source Code Pro"/>
                <a:sym typeface="Source Code Pro"/>
              </a:rPr>
              <a:t>name</a:t>
            </a:r>
            <a:r>
              <a:rPr b="0" i="0" lang="en-CN" sz="2000" u="none" cap="none" strike="noStrike">
                <a:solidFill>
                  <a:srgbClr val="292929"/>
                </a:solidFill>
                <a:latin typeface="Source Code Pro"/>
                <a:ea typeface="Source Code Pro"/>
                <a:cs typeface="Source Code Pro"/>
                <a:sym typeface="Source Code Pro"/>
              </a:rPr>
              <a:t>: 	go()</a:t>
            </a:r>
            <a:endParaRPr/>
          </a:p>
          <a:p>
            <a:pPr indent="0" lvl="0" marL="0" marR="0" rtl="0" algn="l">
              <a:lnSpc>
                <a:spcPct val="100000"/>
              </a:lnSpc>
              <a:spcBef>
                <a:spcPts val="0"/>
              </a:spcBef>
              <a:spcAft>
                <a:spcPts val="0"/>
              </a:spcAft>
              <a:buNone/>
            </a:pPr>
            <a:r>
              <a:t/>
            </a:r>
            <a:endParaRPr b="0" i="0" sz="216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CN" sz="2400" u="none" cap="none" strike="noStrike">
                <a:solidFill>
                  <a:srgbClr val="292929"/>
                </a:solidFill>
                <a:latin typeface="Source Code Pro"/>
                <a:ea typeface="Source Code Pro"/>
                <a:cs typeface="Source Code Pro"/>
                <a:sym typeface="Source Code Pro"/>
              </a:rPr>
              <a:t>TX1 - “Attacker”</a:t>
            </a:r>
            <a:endParaRPr/>
          </a:p>
          <a:p>
            <a:pPr indent="0" lvl="0" marL="0" marR="0" rtl="0" algn="l">
              <a:lnSpc>
                <a:spcPct val="100000"/>
              </a:lnSpc>
              <a:spcBef>
                <a:spcPts val="0"/>
              </a:spcBef>
              <a:spcAft>
                <a:spcPts val="0"/>
              </a:spcAft>
              <a:buNone/>
            </a:pPr>
            <a:r>
              <a:rPr b="0" i="0" lang="en-CN" sz="2000" u="none" cap="none" strike="noStrike">
                <a:solidFill>
                  <a:srgbClr val="292929"/>
                </a:solidFill>
                <a:latin typeface="Source Code Pro"/>
                <a:ea typeface="Source Code Pro"/>
                <a:cs typeface="Source Code Pro"/>
                <a:sym typeface="Source Code Pro"/>
              </a:rPr>
              <a:t>Function </a:t>
            </a:r>
            <a:r>
              <a:rPr b="0" i="0" lang="en-CN" sz="2000" u="none" cap="none" strike="noStrike">
                <a:solidFill>
                  <a:srgbClr val="836C28"/>
                </a:solidFill>
                <a:latin typeface="Source Code Pro"/>
                <a:ea typeface="Source Code Pro"/>
                <a:cs typeface="Source Code Pro"/>
                <a:sym typeface="Source Code Pro"/>
              </a:rPr>
              <a:t>name</a:t>
            </a:r>
            <a:r>
              <a:rPr b="0" i="0" lang="en-CN" sz="2000" u="none" cap="none" strike="noStrike">
                <a:solidFill>
                  <a:srgbClr val="292929"/>
                </a:solidFill>
                <a:latin typeface="Source Code Pro"/>
                <a:ea typeface="Source Code Pro"/>
                <a:cs typeface="Source Code Pro"/>
                <a:sym typeface="Source Code Pro"/>
              </a:rPr>
              <a:t>: 	go()</a:t>
            </a:r>
            <a:endParaRPr/>
          </a:p>
          <a:p>
            <a:pPr indent="0" lvl="0" marL="0" marR="0" rtl="0" algn="l">
              <a:lnSpc>
                <a:spcPct val="100000"/>
              </a:lnSpc>
              <a:spcBef>
                <a:spcPts val="0"/>
              </a:spcBef>
              <a:spcAft>
                <a:spcPts val="0"/>
              </a:spcAft>
              <a:buNone/>
            </a:pPr>
            <a:r>
              <a:rPr b="0" i="0" lang="en-CN" sz="2000" u="none" cap="none" strike="noStrike">
                <a:solidFill>
                  <a:srgbClr val="292929"/>
                </a:solidFill>
                <a:latin typeface="Source Code Pro"/>
                <a:ea typeface="Source Code Pro"/>
                <a:cs typeface="Source Code Pro"/>
                <a:sym typeface="Source Code Pro"/>
              </a:rPr>
              <a:t>Propagated: 	P2P Network (detected </a:t>
            </a:r>
            <a:r>
              <a:rPr b="0" i="0" lang="en-CN" sz="2000" u="none" cap="none" strike="noStrike">
                <a:solidFill>
                  <a:srgbClr val="836C28"/>
                </a:solidFill>
                <a:latin typeface="Source Code Pro"/>
                <a:ea typeface="Source Code Pro"/>
                <a:cs typeface="Source Code Pro"/>
                <a:sym typeface="Source Code Pro"/>
              </a:rPr>
              <a:t>at</a:t>
            </a:r>
            <a:r>
              <a:rPr b="0" i="0" lang="en-CN" sz="2000" u="none" cap="none" strike="noStrike">
                <a:solidFill>
                  <a:srgbClr val="292929"/>
                </a:solidFill>
                <a:latin typeface="Source Code Pro"/>
                <a:ea typeface="Source Code Pro"/>
                <a:cs typeface="Source Code Pro"/>
                <a:sym typeface="Source Code Pro"/>
              </a:rPr>
              <a:t>: </a:t>
            </a:r>
            <a:r>
              <a:rPr b="0" i="0" lang="en-CN" sz="2000" u="none" cap="none" strike="noStrike">
                <a:solidFill>
                  <a:srgbClr val="1C00CF"/>
                </a:solidFill>
                <a:latin typeface="Source Code Pro"/>
                <a:ea typeface="Source Code Pro"/>
                <a:cs typeface="Source Code Pro"/>
                <a:sym typeface="Source Code Pro"/>
              </a:rPr>
              <a:t>2022</a:t>
            </a:r>
            <a:r>
              <a:rPr b="0" i="0" lang="en-CN" sz="2000" u="none" cap="none" strike="noStrike">
                <a:solidFill>
                  <a:srgbClr val="292929"/>
                </a:solidFill>
                <a:latin typeface="Source Code Pro"/>
                <a:ea typeface="Source Code Pro"/>
                <a:cs typeface="Source Code Pro"/>
                <a:sym typeface="Source Code Pro"/>
              </a:rPr>
              <a:t>-</a:t>
            </a:r>
            <a:r>
              <a:rPr b="0" i="0" lang="en-CN" sz="2000" u="none" cap="none" strike="noStrike">
                <a:solidFill>
                  <a:srgbClr val="1C00CF"/>
                </a:solidFill>
                <a:latin typeface="Source Code Pro"/>
                <a:ea typeface="Source Code Pro"/>
                <a:cs typeface="Source Code Pro"/>
                <a:sym typeface="Source Code Pro"/>
              </a:rPr>
              <a:t>12</a:t>
            </a:r>
            <a:r>
              <a:rPr b="0" i="0" lang="en-CN" sz="2000" u="none" cap="none" strike="noStrike">
                <a:solidFill>
                  <a:srgbClr val="292929"/>
                </a:solidFill>
                <a:latin typeface="Source Code Pro"/>
                <a:ea typeface="Source Code Pro"/>
                <a:cs typeface="Source Code Pro"/>
                <a:sym typeface="Source Code Pro"/>
              </a:rPr>
              <a:t>-</a:t>
            </a:r>
            <a:r>
              <a:rPr b="0" i="0" lang="en-CN" sz="2000" u="none" cap="none" strike="noStrike">
                <a:solidFill>
                  <a:srgbClr val="1C00CF"/>
                </a:solidFill>
                <a:latin typeface="Source Code Pro"/>
                <a:ea typeface="Source Code Pro"/>
                <a:cs typeface="Source Code Pro"/>
                <a:sym typeface="Source Code Pro"/>
              </a:rPr>
              <a:t>13</a:t>
            </a:r>
            <a:r>
              <a:rPr b="0" i="0" lang="en-CN" sz="2000" u="none" cap="none" strike="noStrike">
                <a:solidFill>
                  <a:srgbClr val="292929"/>
                </a:solidFill>
                <a:latin typeface="Source Code Pro"/>
                <a:ea typeface="Source Code Pro"/>
                <a:cs typeface="Source Code Pro"/>
                <a:sym typeface="Source Code Pro"/>
              </a:rPr>
              <a:t> </a:t>
            </a:r>
            <a:r>
              <a:rPr b="0" i="0" lang="en-CN" sz="2000" u="none" cap="none" strike="noStrike">
                <a:solidFill>
                  <a:srgbClr val="1C00CF"/>
                </a:solidFill>
                <a:latin typeface="Source Code Pro"/>
                <a:ea typeface="Source Code Pro"/>
                <a:cs typeface="Source Code Pro"/>
                <a:sym typeface="Source Code Pro"/>
              </a:rPr>
              <a:t>02</a:t>
            </a:r>
            <a:r>
              <a:rPr b="0" i="0" lang="en-CN" sz="2000" u="none" cap="none" strike="noStrike">
                <a:solidFill>
                  <a:srgbClr val="292929"/>
                </a:solidFill>
                <a:latin typeface="Source Code Pro"/>
                <a:ea typeface="Source Code Pro"/>
                <a:cs typeface="Source Code Pro"/>
                <a:sym typeface="Source Code Pro"/>
              </a:rPr>
              <a:t>:</a:t>
            </a:r>
            <a:r>
              <a:rPr b="0" i="0" lang="en-CN" sz="2000" u="none" cap="none" strike="noStrike">
                <a:solidFill>
                  <a:srgbClr val="1C00CF"/>
                </a:solidFill>
                <a:latin typeface="Source Code Pro"/>
                <a:ea typeface="Source Code Pro"/>
                <a:cs typeface="Source Code Pro"/>
                <a:sym typeface="Source Code Pro"/>
              </a:rPr>
              <a:t>32</a:t>
            </a:r>
            <a:r>
              <a:rPr b="0" i="0" lang="en-CN" sz="2000" u="none" cap="none" strike="noStrike">
                <a:solidFill>
                  <a:srgbClr val="292929"/>
                </a:solidFill>
                <a:latin typeface="Source Code Pro"/>
                <a:ea typeface="Source Code Pro"/>
                <a:cs typeface="Source Code Pro"/>
                <a:sym typeface="Source Code Pro"/>
              </a:rPr>
              <a:t>:</a:t>
            </a:r>
            <a:r>
              <a:rPr b="0" i="0" lang="en-CN" sz="2000" u="none" cap="none" strike="noStrike">
                <a:solidFill>
                  <a:srgbClr val="1C00CF"/>
                </a:solidFill>
                <a:latin typeface="Source Code Pro"/>
                <a:ea typeface="Source Code Pro"/>
                <a:cs typeface="Source Code Pro"/>
                <a:sym typeface="Source Code Pro"/>
              </a:rPr>
              <a:t>43.238946</a:t>
            </a:r>
            <a:r>
              <a:rPr b="0" i="0" lang="en-CN" sz="2000" u="none" cap="none" strike="noStrike">
                <a:solidFill>
                  <a:srgbClr val="292929"/>
                </a:solidFill>
                <a:latin typeface="Source Code Pro"/>
                <a:ea typeface="Source Code Pro"/>
                <a:cs typeface="Source Code Pro"/>
                <a:sym typeface="Source Code Pro"/>
              </a:rPr>
              <a:t>+</a:t>
            </a:r>
            <a:r>
              <a:rPr b="0" i="0" lang="en-CN" sz="2000" u="none" cap="none" strike="noStrike">
                <a:solidFill>
                  <a:srgbClr val="1C00CF"/>
                </a:solidFill>
                <a:latin typeface="Source Code Pro"/>
                <a:ea typeface="Source Code Pro"/>
                <a:cs typeface="Source Code Pro"/>
                <a:sym typeface="Source Code Pro"/>
              </a:rPr>
              <a:t>00</a:t>
            </a:r>
            <a:r>
              <a:rPr b="0" i="0" lang="en-CN" sz="2000" u="none" cap="none" strike="noStrike">
                <a:solidFill>
                  <a:srgbClr val="292929"/>
                </a:solidFill>
                <a:latin typeface="Source Code Pro"/>
                <a:ea typeface="Source Code Pro"/>
                <a:cs typeface="Source Code Pro"/>
                <a:sym typeface="Source Code Pro"/>
              </a:rPr>
              <a:t>)</a:t>
            </a:r>
            <a:endParaRPr b="0" i="0" sz="2000" u="none" cap="none" strike="noStrike">
              <a:solidFill>
                <a:srgbClr val="292929"/>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t/>
            </a:r>
            <a:endParaRPr b="0" i="0" sz="2400" u="none" cap="none" strike="noStrike">
              <a:solidFill>
                <a:srgbClr val="292929"/>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0" i="0" lang="en-CN" sz="2400" u="none" cap="none" strike="noStrike">
                <a:solidFill>
                  <a:srgbClr val="292929"/>
                </a:solidFill>
                <a:latin typeface="Source Code Pro"/>
                <a:ea typeface="Source Code Pro"/>
                <a:cs typeface="Source Code Pro"/>
                <a:sym typeface="Source Code Pro"/>
              </a:rPr>
              <a:t>TX2 - “Whitehat hacker”</a:t>
            </a:r>
            <a:endParaRPr/>
          </a:p>
          <a:p>
            <a:pPr indent="0" lvl="0" marL="0" marR="0" rtl="0" algn="l">
              <a:lnSpc>
                <a:spcPct val="100000"/>
              </a:lnSpc>
              <a:spcBef>
                <a:spcPts val="0"/>
              </a:spcBef>
              <a:spcAft>
                <a:spcPts val="0"/>
              </a:spcAft>
              <a:buNone/>
            </a:pPr>
            <a:r>
              <a:rPr b="0" i="0" lang="en-CN" sz="2000" u="none" cap="none" strike="noStrike">
                <a:solidFill>
                  <a:srgbClr val="292929"/>
                </a:solidFill>
                <a:latin typeface="Source Code Pro"/>
                <a:ea typeface="Source Code Pro"/>
                <a:cs typeface="Source Code Pro"/>
                <a:sym typeface="Source Code Pro"/>
              </a:rPr>
              <a:t>Function </a:t>
            </a:r>
            <a:r>
              <a:rPr b="0" i="0" lang="en-CN" sz="2000" u="none" cap="none" strike="noStrike">
                <a:solidFill>
                  <a:srgbClr val="836C28"/>
                </a:solidFill>
                <a:latin typeface="Source Code Pro"/>
                <a:ea typeface="Source Code Pro"/>
                <a:cs typeface="Source Code Pro"/>
                <a:sym typeface="Source Code Pro"/>
              </a:rPr>
              <a:t>name</a:t>
            </a:r>
            <a:r>
              <a:rPr b="0" i="0" lang="en-CN" sz="2000" u="none" cap="none" strike="noStrike">
                <a:solidFill>
                  <a:srgbClr val="292929"/>
                </a:solidFill>
                <a:latin typeface="Source Code Pro"/>
                <a:ea typeface="Source Code Pro"/>
                <a:cs typeface="Source Code Pro"/>
                <a:sym typeface="Source Code Pro"/>
              </a:rPr>
              <a:t>: 	NotYoink()</a:t>
            </a:r>
            <a:endParaRPr/>
          </a:p>
          <a:p>
            <a:pPr indent="0" lvl="0" marL="0" marR="0" rtl="0" algn="l">
              <a:lnSpc>
                <a:spcPct val="100000"/>
              </a:lnSpc>
              <a:spcBef>
                <a:spcPts val="0"/>
              </a:spcBef>
              <a:spcAft>
                <a:spcPts val="0"/>
              </a:spcAft>
              <a:buNone/>
            </a:pPr>
            <a:r>
              <a:rPr b="0" i="0" lang="en-CN" sz="2000" u="none" cap="none" strike="noStrike">
                <a:solidFill>
                  <a:srgbClr val="292929"/>
                </a:solidFill>
                <a:latin typeface="Source Code Pro"/>
                <a:ea typeface="Source Code Pro"/>
                <a:cs typeface="Source Code Pro"/>
                <a:sym typeface="Source Code Pro"/>
              </a:rPr>
              <a:t>Built by: 		BeaverBuilder</a:t>
            </a:r>
            <a:endParaRPr b="0" i="0" sz="2000" u="none" cap="none" strike="noStrike">
              <a:solidFill>
                <a:srgbClr val="292929"/>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0" i="0" lang="en-CN" sz="2000" u="none" cap="none" strike="noStrike">
                <a:solidFill>
                  <a:srgbClr val="292929"/>
                </a:solidFill>
                <a:latin typeface="Source Code Pro"/>
                <a:ea typeface="Source Code Pro"/>
                <a:cs typeface="Source Code Pro"/>
                <a:sym typeface="Source Code Pro"/>
              </a:rPr>
              <a:t>Relayed by: 	BloXroute Max Profit (kudos to Toni Wahrstätter)</a:t>
            </a:r>
            <a:endParaRPr/>
          </a:p>
          <a:p>
            <a:pPr indent="0" lvl="0" marL="0" marR="0" rtl="0" algn="l">
              <a:lnSpc>
                <a:spcPct val="100000"/>
              </a:lnSpc>
              <a:spcBef>
                <a:spcPts val="0"/>
              </a:spcBef>
              <a:spcAft>
                <a:spcPts val="0"/>
              </a:spcAft>
              <a:buNone/>
            </a:pPr>
            <a:r>
              <a:t/>
            </a:r>
            <a:endParaRPr b="0" i="0" sz="2400" u="none" cap="none" strike="noStrike">
              <a:solidFill>
                <a:srgbClr val="292929"/>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0" i="0" lang="en-CN" sz="2400" u="none" cap="none" strike="noStrike">
                <a:solidFill>
                  <a:srgbClr val="292929"/>
                </a:solidFill>
                <a:latin typeface="Source Code Pro"/>
                <a:ea typeface="Source Code Pro"/>
                <a:cs typeface="Source Code Pro"/>
                <a:sym typeface="Source Code Pro"/>
              </a:rPr>
              <a:t>TX3 - “Whitehat hacker”</a:t>
            </a:r>
            <a:endParaRPr/>
          </a:p>
          <a:p>
            <a:pPr indent="0" lvl="0" marL="0" marR="0" rtl="0" algn="l">
              <a:lnSpc>
                <a:spcPct val="100000"/>
              </a:lnSpc>
              <a:spcBef>
                <a:spcPts val="0"/>
              </a:spcBef>
              <a:spcAft>
                <a:spcPts val="0"/>
              </a:spcAft>
              <a:buNone/>
            </a:pPr>
            <a:r>
              <a:rPr b="0" i="0" lang="en-CN" sz="2000" u="none" cap="none" strike="noStrike">
                <a:solidFill>
                  <a:srgbClr val="292929"/>
                </a:solidFill>
                <a:latin typeface="Source Code Pro"/>
                <a:ea typeface="Source Code Pro"/>
                <a:cs typeface="Source Code Pro"/>
                <a:sym typeface="Source Code Pro"/>
              </a:rPr>
              <a:t>Function </a:t>
            </a:r>
            <a:r>
              <a:rPr b="0" i="0" lang="en-CN" sz="2000" u="none" cap="none" strike="noStrike">
                <a:solidFill>
                  <a:srgbClr val="836C28"/>
                </a:solidFill>
                <a:latin typeface="Source Code Pro"/>
                <a:ea typeface="Source Code Pro"/>
                <a:cs typeface="Source Code Pro"/>
                <a:sym typeface="Source Code Pro"/>
              </a:rPr>
              <a:t>name</a:t>
            </a:r>
            <a:r>
              <a:rPr b="0" i="0" lang="en-CN" sz="2000" u="none" cap="none" strike="noStrike">
                <a:solidFill>
                  <a:srgbClr val="292929"/>
                </a:solidFill>
                <a:latin typeface="Source Code Pro"/>
                <a:ea typeface="Source Code Pro"/>
                <a:cs typeface="Source Code Pro"/>
                <a:sym typeface="Source Code Pro"/>
              </a:rPr>
              <a:t>: 	yoink()</a:t>
            </a:r>
            <a:endParaRPr/>
          </a:p>
          <a:p>
            <a:pPr indent="0" lvl="0" marL="0" marR="0" rtl="0" algn="l">
              <a:lnSpc>
                <a:spcPct val="100000"/>
              </a:lnSpc>
              <a:spcBef>
                <a:spcPts val="0"/>
              </a:spcBef>
              <a:spcAft>
                <a:spcPts val="0"/>
              </a:spcAft>
              <a:buNone/>
            </a:pPr>
            <a:r>
              <a:rPr b="0" i="0" lang="en-CN" sz="2000" u="none" cap="none" strike="noStrike">
                <a:solidFill>
                  <a:srgbClr val="000000"/>
                </a:solidFill>
                <a:latin typeface="Source Code Pro"/>
                <a:ea typeface="Source Code Pro"/>
                <a:cs typeface="Source Code Pro"/>
                <a:sym typeface="Source Code Pro"/>
              </a:rPr>
              <a:t>Propagated: 	P2P Network </a:t>
            </a:r>
            <a:r>
              <a:rPr b="0" i="0" lang="en-CN" sz="2000" u="none" cap="none" strike="noStrike">
                <a:solidFill>
                  <a:srgbClr val="292929"/>
                </a:solidFill>
                <a:latin typeface="Source Code Pro"/>
                <a:ea typeface="Source Code Pro"/>
                <a:cs typeface="Source Code Pro"/>
                <a:sym typeface="Source Code Pro"/>
              </a:rPr>
              <a:t>(detected </a:t>
            </a:r>
            <a:r>
              <a:rPr b="0" i="0" lang="en-CN" sz="2000" u="none" cap="none" strike="noStrike">
                <a:solidFill>
                  <a:srgbClr val="836C28"/>
                </a:solidFill>
                <a:latin typeface="Source Code Pro"/>
                <a:ea typeface="Source Code Pro"/>
                <a:cs typeface="Source Code Pro"/>
                <a:sym typeface="Source Code Pro"/>
              </a:rPr>
              <a:t>at</a:t>
            </a:r>
            <a:r>
              <a:rPr b="0" i="0" lang="en-CN" sz="2000" u="none" cap="none" strike="noStrike">
                <a:solidFill>
                  <a:srgbClr val="292929"/>
                </a:solidFill>
                <a:latin typeface="Source Code Pro"/>
                <a:ea typeface="Source Code Pro"/>
                <a:cs typeface="Source Code Pro"/>
                <a:sym typeface="Source Code Pro"/>
              </a:rPr>
              <a:t>: </a:t>
            </a:r>
            <a:r>
              <a:rPr b="0" i="0" lang="en-CN" sz="2000" u="none" cap="none" strike="noStrike">
                <a:solidFill>
                  <a:srgbClr val="1C00CF"/>
                </a:solidFill>
                <a:latin typeface="Source Code Pro"/>
                <a:ea typeface="Source Code Pro"/>
                <a:cs typeface="Source Code Pro"/>
                <a:sym typeface="Source Code Pro"/>
              </a:rPr>
              <a:t>2022</a:t>
            </a:r>
            <a:r>
              <a:rPr b="0" i="0" lang="en-CN" sz="2000" u="none" cap="none" strike="noStrike">
                <a:solidFill>
                  <a:srgbClr val="292929"/>
                </a:solidFill>
                <a:latin typeface="Source Code Pro"/>
                <a:ea typeface="Source Code Pro"/>
                <a:cs typeface="Source Code Pro"/>
                <a:sym typeface="Source Code Pro"/>
              </a:rPr>
              <a:t>-</a:t>
            </a:r>
            <a:r>
              <a:rPr b="0" i="0" lang="en-CN" sz="2000" u="none" cap="none" strike="noStrike">
                <a:solidFill>
                  <a:srgbClr val="1C00CF"/>
                </a:solidFill>
                <a:latin typeface="Source Code Pro"/>
                <a:ea typeface="Source Code Pro"/>
                <a:cs typeface="Source Code Pro"/>
                <a:sym typeface="Source Code Pro"/>
              </a:rPr>
              <a:t>12</a:t>
            </a:r>
            <a:r>
              <a:rPr b="0" i="0" lang="en-CN" sz="2000" u="none" cap="none" strike="noStrike">
                <a:solidFill>
                  <a:srgbClr val="292929"/>
                </a:solidFill>
                <a:latin typeface="Source Code Pro"/>
                <a:ea typeface="Source Code Pro"/>
                <a:cs typeface="Source Code Pro"/>
                <a:sym typeface="Source Code Pro"/>
              </a:rPr>
              <a:t>-</a:t>
            </a:r>
            <a:r>
              <a:rPr b="0" i="0" lang="en-CN" sz="2000" u="none" cap="none" strike="noStrike">
                <a:solidFill>
                  <a:srgbClr val="1C00CF"/>
                </a:solidFill>
                <a:latin typeface="Source Code Pro"/>
                <a:ea typeface="Source Code Pro"/>
                <a:cs typeface="Source Code Pro"/>
                <a:sym typeface="Source Code Pro"/>
              </a:rPr>
              <a:t>13</a:t>
            </a:r>
            <a:r>
              <a:rPr b="0" i="0" lang="en-CN" sz="2000" u="none" cap="none" strike="noStrike">
                <a:solidFill>
                  <a:srgbClr val="292929"/>
                </a:solidFill>
                <a:latin typeface="Source Code Pro"/>
                <a:ea typeface="Source Code Pro"/>
                <a:cs typeface="Source Code Pro"/>
                <a:sym typeface="Source Code Pro"/>
              </a:rPr>
              <a:t> </a:t>
            </a:r>
            <a:r>
              <a:rPr b="0" i="0" lang="en-CN" sz="2000" u="none" cap="none" strike="noStrike">
                <a:solidFill>
                  <a:srgbClr val="1C00CF"/>
                </a:solidFill>
                <a:latin typeface="Source Code Pro"/>
                <a:ea typeface="Source Code Pro"/>
                <a:cs typeface="Source Code Pro"/>
                <a:sym typeface="Source Code Pro"/>
              </a:rPr>
              <a:t>02</a:t>
            </a:r>
            <a:r>
              <a:rPr b="0" i="0" lang="en-CN" sz="2000" u="none" cap="none" strike="noStrike">
                <a:solidFill>
                  <a:srgbClr val="292929"/>
                </a:solidFill>
                <a:latin typeface="Source Code Pro"/>
                <a:ea typeface="Source Code Pro"/>
                <a:cs typeface="Source Code Pro"/>
                <a:sym typeface="Source Code Pro"/>
              </a:rPr>
              <a:t>:</a:t>
            </a:r>
            <a:r>
              <a:rPr b="0" i="0" lang="en-CN" sz="2000" u="none" cap="none" strike="noStrike">
                <a:solidFill>
                  <a:srgbClr val="1C00CF"/>
                </a:solidFill>
                <a:latin typeface="Source Code Pro"/>
                <a:ea typeface="Source Code Pro"/>
                <a:cs typeface="Source Code Pro"/>
                <a:sym typeface="Source Code Pro"/>
              </a:rPr>
              <a:t>32</a:t>
            </a:r>
            <a:r>
              <a:rPr b="0" i="0" lang="en-CN" sz="2000" u="none" cap="none" strike="noStrike">
                <a:solidFill>
                  <a:srgbClr val="292929"/>
                </a:solidFill>
                <a:latin typeface="Source Code Pro"/>
                <a:ea typeface="Source Code Pro"/>
                <a:cs typeface="Source Code Pro"/>
                <a:sym typeface="Source Code Pro"/>
              </a:rPr>
              <a:t>:</a:t>
            </a:r>
            <a:r>
              <a:rPr b="0" i="0" lang="en-CN" sz="2000" u="none" cap="none" strike="noStrike">
                <a:solidFill>
                  <a:srgbClr val="1C00CF"/>
                </a:solidFill>
                <a:latin typeface="Source Code Pro"/>
                <a:ea typeface="Source Code Pro"/>
                <a:cs typeface="Source Code Pro"/>
                <a:sym typeface="Source Code Pro"/>
              </a:rPr>
              <a:t>43.481679</a:t>
            </a:r>
            <a:r>
              <a:rPr b="0" i="0" lang="en-CN" sz="2000" u="none" cap="none" strike="noStrike">
                <a:solidFill>
                  <a:srgbClr val="292929"/>
                </a:solidFill>
                <a:latin typeface="Source Code Pro"/>
                <a:ea typeface="Source Code Pro"/>
                <a:cs typeface="Source Code Pro"/>
                <a:sym typeface="Source Code Pro"/>
              </a:rPr>
              <a:t>+</a:t>
            </a:r>
            <a:r>
              <a:rPr b="0" i="0" lang="en-CN" sz="2000" u="none" cap="none" strike="noStrike">
                <a:solidFill>
                  <a:srgbClr val="1C00CF"/>
                </a:solidFill>
                <a:latin typeface="Source Code Pro"/>
                <a:ea typeface="Source Code Pro"/>
                <a:cs typeface="Source Code Pro"/>
                <a:sym typeface="Source Code Pro"/>
              </a:rPr>
              <a:t>00</a:t>
            </a:r>
            <a:r>
              <a:rPr b="0" i="0" lang="en-CN" sz="2000" u="none" cap="none" strike="noStrike">
                <a:solidFill>
                  <a:srgbClr val="292929"/>
                </a:solidFill>
                <a:latin typeface="Source Code Pro"/>
                <a:ea typeface="Source Code Pro"/>
                <a:cs typeface="Source Code Pro"/>
                <a:sym typeface="Source Code Pro"/>
              </a:rPr>
              <a:t>)</a:t>
            </a:r>
            <a:endParaRPr b="0" i="0" sz="2000" u="none" cap="none" strike="noStrike">
              <a:solidFill>
                <a:schemeClr val="dk1"/>
              </a:solidFill>
              <a:latin typeface="Calibri"/>
              <a:ea typeface="Calibri"/>
              <a:cs typeface="Calibri"/>
              <a:sym typeface="Calibri"/>
            </a:endParaRPr>
          </a:p>
        </p:txBody>
      </p:sp>
      <p:sp>
        <p:nvSpPr>
          <p:cNvPr id="436" name="Google Shape;436;p61"/>
          <p:cNvSpPr txBox="1"/>
          <p:nvPr/>
        </p:nvSpPr>
        <p:spPr>
          <a:xfrm>
            <a:off x="9296400" y="5963605"/>
            <a:ext cx="1920240" cy="428626"/>
          </a:xfrm>
          <a:prstGeom prst="rect">
            <a:avLst/>
          </a:prstGeom>
          <a:noFill/>
          <a:ln>
            <a:noFill/>
          </a:ln>
        </p:spPr>
        <p:txBody>
          <a:bodyPr anchorCtr="0" anchor="t" bIns="41125" lIns="82275" spcFirstLastPara="1" rIns="82275" wrap="square" tIns="41125">
            <a:noAutofit/>
          </a:bodyPr>
          <a:lstStyle/>
          <a:p>
            <a:pPr indent="0" lvl="0" marL="0" marR="0" rtl="0" algn="r">
              <a:lnSpc>
                <a:spcPct val="100000"/>
              </a:lnSpc>
              <a:spcBef>
                <a:spcPts val="0"/>
              </a:spcBef>
              <a:spcAft>
                <a:spcPts val="0"/>
              </a:spcAft>
              <a:buNone/>
            </a:pPr>
            <a:fld id="{00000000-1234-1234-1234-123412341234}" type="slidenum">
              <a:rPr b="0" i="0" lang="en-CN" sz="1260" u="none" cap="none" strike="noStrike">
                <a:solidFill>
                  <a:schemeClr val="dk1"/>
                </a:solidFill>
                <a:latin typeface="Arial"/>
                <a:ea typeface="Arial"/>
                <a:cs typeface="Arial"/>
                <a:sym typeface="Arial"/>
              </a:rPr>
              <a:t>‹#›</a:t>
            </a:fld>
            <a:endParaRPr b="0" i="0" sz="1260" u="none" cap="none" strike="noStrike">
              <a:solidFill>
                <a:schemeClr val="dk1"/>
              </a:solidFill>
              <a:latin typeface="Arial"/>
              <a:ea typeface="Arial"/>
              <a:cs typeface="Arial"/>
              <a:sym typeface="Arial"/>
            </a:endParaRPr>
          </a:p>
        </p:txBody>
      </p:sp>
      <p:grpSp>
        <p:nvGrpSpPr>
          <p:cNvPr id="437" name="Google Shape;437;p61"/>
          <p:cNvGrpSpPr/>
          <p:nvPr/>
        </p:nvGrpSpPr>
        <p:grpSpPr>
          <a:xfrm>
            <a:off x="10552008" y="3471506"/>
            <a:ext cx="1482192" cy="2432721"/>
            <a:chOff x="10552008" y="3471506"/>
            <a:chExt cx="1482192" cy="2432721"/>
          </a:xfrm>
        </p:grpSpPr>
        <p:sp>
          <p:nvSpPr>
            <p:cNvPr id="438" name="Google Shape;438;p61"/>
            <p:cNvSpPr txBox="1"/>
            <p:nvPr/>
          </p:nvSpPr>
          <p:spPr>
            <a:xfrm>
              <a:off x="10566844" y="4474091"/>
              <a:ext cx="146735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CN" sz="1400" u="none" cap="none" strike="noStrike">
                  <a:solidFill>
                    <a:srgbClr val="000000"/>
                  </a:solidFill>
                  <a:latin typeface="Arial"/>
                  <a:ea typeface="Arial"/>
                  <a:cs typeface="Arial"/>
                  <a:sym typeface="Arial"/>
                </a:rPr>
                <a:t>250 ms!</a:t>
              </a:r>
              <a:endParaRPr/>
            </a:p>
          </p:txBody>
        </p:sp>
        <p:cxnSp>
          <p:nvCxnSpPr>
            <p:cNvPr id="439" name="Google Shape;439;p61"/>
            <p:cNvCxnSpPr/>
            <p:nvPr/>
          </p:nvCxnSpPr>
          <p:spPr>
            <a:xfrm>
              <a:off x="10552008" y="3471506"/>
              <a:ext cx="744468" cy="833457"/>
            </a:xfrm>
            <a:prstGeom prst="straightConnector1">
              <a:avLst/>
            </a:prstGeom>
            <a:noFill/>
            <a:ln cap="flat" cmpd="sng" w="9525">
              <a:solidFill>
                <a:srgbClr val="3E6EC2"/>
              </a:solidFill>
              <a:prstDash val="solid"/>
              <a:round/>
              <a:headEnd len="sm" w="sm" type="none"/>
              <a:tailEnd len="sm" w="sm" type="none"/>
            </a:ln>
          </p:spPr>
        </p:cxnSp>
        <p:cxnSp>
          <p:nvCxnSpPr>
            <p:cNvPr id="440" name="Google Shape;440;p61"/>
            <p:cNvCxnSpPr/>
            <p:nvPr/>
          </p:nvCxnSpPr>
          <p:spPr>
            <a:xfrm flipH="1" rot="10800000">
              <a:off x="10566844" y="5012551"/>
              <a:ext cx="729632" cy="891676"/>
            </a:xfrm>
            <a:prstGeom prst="straightConnector1">
              <a:avLst/>
            </a:prstGeom>
            <a:noFill/>
            <a:ln cap="flat" cmpd="sng" w="9525">
              <a:solidFill>
                <a:srgbClr val="3E6EC2"/>
              </a:solidFill>
              <a:prstDash val="solid"/>
              <a:round/>
              <a:headEnd len="sm" w="sm" type="none"/>
              <a:tailEnd len="sm" w="sm" type="none"/>
            </a:ln>
          </p:spPr>
        </p:cxnSp>
      </p:grpSp>
      <p:pic>
        <p:nvPicPr>
          <p:cNvPr descr="upload.wikimedia.org/wikipedia/en/0/03/Avalanch..." id="441" name="Google Shape;441;p61"/>
          <p:cNvPicPr preferRelativeResize="0"/>
          <p:nvPr/>
        </p:nvPicPr>
        <p:blipFill rotWithShape="1">
          <a:blip r:embed="rId3">
            <a:alphaModFix/>
          </a:blip>
          <a:srcRect b="0" l="0" r="0" t="0"/>
          <a:stretch/>
        </p:blipFill>
        <p:spPr>
          <a:xfrm>
            <a:off x="769622" y="1430492"/>
            <a:ext cx="531152" cy="531152"/>
          </a:xfrm>
          <a:prstGeom prst="rect">
            <a:avLst/>
          </a:prstGeom>
          <a:noFill/>
          <a:ln>
            <a:noFill/>
          </a:ln>
        </p:spPr>
      </p:pic>
      <p:pic>
        <p:nvPicPr>
          <p:cNvPr descr="Ethereum - Wikipedia, den frie encyklopædi" id="442" name="Google Shape;442;p61"/>
          <p:cNvPicPr preferRelativeResize="0"/>
          <p:nvPr/>
        </p:nvPicPr>
        <p:blipFill rotWithShape="1">
          <a:blip r:embed="rId4">
            <a:alphaModFix/>
          </a:blip>
          <a:srcRect b="0" l="0" r="0" t="0"/>
          <a:stretch/>
        </p:blipFill>
        <p:spPr>
          <a:xfrm>
            <a:off x="866066" y="2560385"/>
            <a:ext cx="338264" cy="551018"/>
          </a:xfrm>
          <a:prstGeom prst="rect">
            <a:avLst/>
          </a:prstGeom>
          <a:noFill/>
          <a:ln>
            <a:noFill/>
          </a:ln>
        </p:spPr>
      </p:pic>
      <p:pic>
        <p:nvPicPr>
          <p:cNvPr descr="Ethereum - Wikipedia, den frie encyklopædi" id="443" name="Google Shape;443;p61"/>
          <p:cNvPicPr preferRelativeResize="0"/>
          <p:nvPr/>
        </p:nvPicPr>
        <p:blipFill rotWithShape="1">
          <a:blip r:embed="rId4">
            <a:alphaModFix/>
          </a:blip>
          <a:srcRect b="0" l="0" r="0" t="0"/>
          <a:stretch/>
        </p:blipFill>
        <p:spPr>
          <a:xfrm>
            <a:off x="860863" y="4029454"/>
            <a:ext cx="338264" cy="551018"/>
          </a:xfrm>
          <a:prstGeom prst="rect">
            <a:avLst/>
          </a:prstGeom>
          <a:noFill/>
          <a:ln>
            <a:noFill/>
          </a:ln>
        </p:spPr>
      </p:pic>
      <p:pic>
        <p:nvPicPr>
          <p:cNvPr descr="Ethereum - Wikipedia, den frie encyklopædi" id="444" name="Google Shape;444;p61"/>
          <p:cNvPicPr preferRelativeResize="0"/>
          <p:nvPr/>
        </p:nvPicPr>
        <p:blipFill rotWithShape="1">
          <a:blip r:embed="rId4">
            <a:alphaModFix/>
          </a:blip>
          <a:srcRect b="0" l="0" r="0" t="0"/>
          <a:stretch/>
        </p:blipFill>
        <p:spPr>
          <a:xfrm>
            <a:off x="860863" y="5489477"/>
            <a:ext cx="338264" cy="551018"/>
          </a:xfrm>
          <a:prstGeom prst="rect">
            <a:avLst/>
          </a:prstGeom>
          <a:noFill/>
          <a:ln>
            <a:noFill/>
          </a:ln>
        </p:spPr>
      </p:pic>
      <p:pic>
        <p:nvPicPr>
          <p:cNvPr descr="Icon&#10;&#10;Description automatically generated" id="445" name="Google Shape;445;p61"/>
          <p:cNvPicPr preferRelativeResize="0"/>
          <p:nvPr/>
        </p:nvPicPr>
        <p:blipFill rotWithShape="1">
          <a:blip r:embed="rId5">
            <a:alphaModFix/>
          </a:blip>
          <a:srcRect b="0" l="0" r="0" t="0"/>
          <a:stretch/>
        </p:blipFill>
        <p:spPr>
          <a:xfrm>
            <a:off x="1626374" y="2666762"/>
            <a:ext cx="338264" cy="338264"/>
          </a:xfrm>
          <a:prstGeom prst="rect">
            <a:avLst/>
          </a:prstGeom>
          <a:noFill/>
          <a:ln>
            <a:noFill/>
          </a:ln>
        </p:spPr>
      </p:pic>
      <p:pic>
        <p:nvPicPr>
          <p:cNvPr descr="Icon&#10;&#10;Description automatically generated" id="446" name="Google Shape;446;p61"/>
          <p:cNvPicPr preferRelativeResize="0"/>
          <p:nvPr/>
        </p:nvPicPr>
        <p:blipFill rotWithShape="1">
          <a:blip r:embed="rId6">
            <a:alphaModFix/>
          </a:blip>
          <a:srcRect b="0" l="0" r="0" t="0"/>
          <a:stretch/>
        </p:blipFill>
        <p:spPr>
          <a:xfrm>
            <a:off x="1541586" y="1430492"/>
            <a:ext cx="531152" cy="531152"/>
          </a:xfrm>
          <a:prstGeom prst="rect">
            <a:avLst/>
          </a:prstGeom>
          <a:noFill/>
          <a:ln>
            <a:noFill/>
          </a:ln>
        </p:spPr>
      </p:pic>
      <p:pic>
        <p:nvPicPr>
          <p:cNvPr descr="Icon&#10;&#10;Description automatically generated" id="447" name="Google Shape;447;p61"/>
          <p:cNvPicPr preferRelativeResize="0"/>
          <p:nvPr/>
        </p:nvPicPr>
        <p:blipFill rotWithShape="1">
          <a:blip r:embed="rId5">
            <a:alphaModFix/>
          </a:blip>
          <a:srcRect b="0" l="0" r="0" t="0"/>
          <a:stretch/>
        </p:blipFill>
        <p:spPr>
          <a:xfrm>
            <a:off x="1624647" y="5595854"/>
            <a:ext cx="338264" cy="338264"/>
          </a:xfrm>
          <a:prstGeom prst="rect">
            <a:avLst/>
          </a:prstGeom>
          <a:noFill/>
          <a:ln>
            <a:noFill/>
          </a:ln>
        </p:spPr>
      </p:pic>
      <p:pic>
        <p:nvPicPr>
          <p:cNvPr descr="Icon&#10;&#10;Description automatically generated" id="448" name="Google Shape;448;p61"/>
          <p:cNvPicPr preferRelativeResize="0"/>
          <p:nvPr/>
        </p:nvPicPr>
        <p:blipFill rotWithShape="1">
          <a:blip r:embed="rId6">
            <a:alphaModFix/>
          </a:blip>
          <a:srcRect b="0" l="0" r="0" t="0"/>
          <a:stretch/>
        </p:blipFill>
        <p:spPr>
          <a:xfrm>
            <a:off x="1528203" y="4039387"/>
            <a:ext cx="531152" cy="531152"/>
          </a:xfrm>
          <a:prstGeom prst="rect">
            <a:avLst/>
          </a:prstGeom>
          <a:noFill/>
          <a:ln>
            <a:noFill/>
          </a:ln>
        </p:spPr>
      </p:pic>
      <p:cxnSp>
        <p:nvCxnSpPr>
          <p:cNvPr id="449" name="Google Shape;449;p61"/>
          <p:cNvCxnSpPr/>
          <p:nvPr/>
        </p:nvCxnSpPr>
        <p:spPr>
          <a:xfrm>
            <a:off x="427224" y="1417758"/>
            <a:ext cx="0" cy="4792123"/>
          </a:xfrm>
          <a:prstGeom prst="straightConnector1">
            <a:avLst/>
          </a:prstGeom>
          <a:noFill/>
          <a:ln cap="flat" cmpd="sng" w="9525">
            <a:solidFill>
              <a:schemeClr val="dk2"/>
            </a:solidFill>
            <a:prstDash val="solid"/>
            <a:round/>
            <a:headEnd len="sm" w="sm" type="none"/>
            <a:tailEnd len="med" w="med" type="triangle"/>
          </a:ln>
        </p:spPr>
      </p:cxnSp>
      <p:sp>
        <p:nvSpPr>
          <p:cNvPr id="450" name="Google Shape;450;p61"/>
          <p:cNvSpPr txBox="1"/>
          <p:nvPr/>
        </p:nvSpPr>
        <p:spPr>
          <a:xfrm>
            <a:off x="141022" y="6210622"/>
            <a:ext cx="595301" cy="360072"/>
          </a:xfrm>
          <a:prstGeom prst="rect">
            <a:avLst/>
          </a:prstGeom>
          <a:noFill/>
          <a:ln>
            <a:noFill/>
          </a:ln>
        </p:spPr>
        <p:txBody>
          <a:bodyPr anchorCtr="0" anchor="t" bIns="82275" lIns="82275" spcFirstLastPara="1" rIns="82275" wrap="square" tIns="82275">
            <a:spAutoFit/>
          </a:bodyPr>
          <a:lstStyle/>
          <a:p>
            <a:pPr indent="0" lvl="0" marL="0" marR="0" rtl="0" algn="ctr">
              <a:lnSpc>
                <a:spcPct val="100000"/>
              </a:lnSpc>
              <a:spcBef>
                <a:spcPts val="0"/>
              </a:spcBef>
              <a:spcAft>
                <a:spcPts val="0"/>
              </a:spcAft>
              <a:buNone/>
            </a:pPr>
            <a:r>
              <a:rPr b="0" i="0" lang="en-CN" sz="1260" u="none" cap="none" strike="noStrike">
                <a:solidFill>
                  <a:srgbClr val="000000"/>
                </a:solidFill>
                <a:latin typeface="Arial"/>
                <a:ea typeface="Arial"/>
                <a:cs typeface="Arial"/>
                <a:sym typeface="Arial"/>
              </a:rPr>
              <a:t>time</a:t>
            </a:r>
            <a:endParaRPr b="0" i="0" sz="126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62"/>
          <p:cNvSpPr txBox="1"/>
          <p:nvPr>
            <p:ph type="title"/>
          </p:nvPr>
        </p:nvSpPr>
        <p:spPr>
          <a:xfrm>
            <a:off x="609600" y="320040"/>
            <a:ext cx="10972800" cy="1028700"/>
          </a:xfrm>
          <a:prstGeom prst="rect">
            <a:avLst/>
          </a:prstGeom>
          <a:noFill/>
          <a:ln>
            <a:noFill/>
          </a:ln>
        </p:spPr>
        <p:txBody>
          <a:bodyPr anchorCtr="0" anchor="ctr" bIns="41125" lIns="82275" spcFirstLastPara="1" rIns="82275" wrap="square" tIns="41125">
            <a:noAutofit/>
          </a:bodyPr>
          <a:lstStyle/>
          <a:p>
            <a:pPr indent="0" lvl="0" marL="0" rtl="0" algn="l">
              <a:lnSpc>
                <a:spcPct val="90000"/>
              </a:lnSpc>
              <a:spcBef>
                <a:spcPts val="0"/>
              </a:spcBef>
              <a:spcAft>
                <a:spcPts val="0"/>
              </a:spcAft>
              <a:buClr>
                <a:schemeClr val="dk1"/>
              </a:buClr>
              <a:buSzPts val="1800"/>
              <a:buNone/>
            </a:pPr>
            <a:r>
              <a:rPr lang="en-CN"/>
              <a:t>Elastic Swap Attack (</a:t>
            </a:r>
            <a:r>
              <a:rPr b="0" i="0" lang="en-CN">
                <a:solidFill>
                  <a:srgbClr val="292929"/>
                </a:solidFill>
                <a:latin typeface="Source Code Pro"/>
                <a:ea typeface="Source Code Pro"/>
                <a:cs typeface="Source Code Pro"/>
                <a:sym typeface="Source Code Pro"/>
              </a:rPr>
              <a:t>Dec-</a:t>
            </a:r>
            <a:r>
              <a:rPr b="0" i="0" lang="en-CN">
                <a:solidFill>
                  <a:srgbClr val="1C00CF"/>
                </a:solidFill>
                <a:latin typeface="Source Code Pro"/>
                <a:ea typeface="Source Code Pro"/>
                <a:cs typeface="Source Code Pro"/>
                <a:sym typeface="Source Code Pro"/>
              </a:rPr>
              <a:t>13</a:t>
            </a:r>
            <a:r>
              <a:rPr b="0" i="0" lang="en-CN">
                <a:solidFill>
                  <a:srgbClr val="292929"/>
                </a:solidFill>
                <a:latin typeface="Source Code Pro"/>
                <a:ea typeface="Source Code Pro"/>
                <a:cs typeface="Source Code Pro"/>
                <a:sym typeface="Source Code Pro"/>
              </a:rPr>
              <a:t>-</a:t>
            </a:r>
            <a:r>
              <a:rPr b="0" i="0" lang="en-CN">
                <a:solidFill>
                  <a:srgbClr val="1C00CF"/>
                </a:solidFill>
                <a:latin typeface="Source Code Pro"/>
                <a:ea typeface="Source Code Pro"/>
                <a:cs typeface="Source Code Pro"/>
                <a:sym typeface="Source Code Pro"/>
              </a:rPr>
              <a:t>2022</a:t>
            </a:r>
            <a:r>
              <a:rPr lang="en-CN"/>
              <a:t>)</a:t>
            </a:r>
            <a:endParaRPr/>
          </a:p>
        </p:txBody>
      </p:sp>
      <p:sp>
        <p:nvSpPr>
          <p:cNvPr id="457" name="Google Shape;457;p62"/>
          <p:cNvSpPr txBox="1"/>
          <p:nvPr/>
        </p:nvSpPr>
        <p:spPr>
          <a:xfrm>
            <a:off x="975360" y="1330473"/>
            <a:ext cx="9670102" cy="4145714"/>
          </a:xfrm>
          <a:prstGeom prst="rect">
            <a:avLst/>
          </a:prstGeom>
          <a:noFill/>
          <a:ln>
            <a:noFill/>
          </a:ln>
        </p:spPr>
        <p:txBody>
          <a:bodyPr anchorCtr="0" anchor="t" bIns="41125" lIns="82275" spcFirstLastPara="1" rIns="82275" wrap="square" tIns="41125">
            <a:spAutoFit/>
          </a:bodyPr>
          <a:lstStyle/>
          <a:p>
            <a:pPr indent="0" lvl="0" marL="0" marR="0" rtl="0" algn="l">
              <a:lnSpc>
                <a:spcPct val="100000"/>
              </a:lnSpc>
              <a:spcBef>
                <a:spcPts val="0"/>
              </a:spcBef>
              <a:spcAft>
                <a:spcPts val="0"/>
              </a:spcAft>
              <a:buNone/>
            </a:pPr>
            <a:r>
              <a:rPr b="0" i="0" lang="en-CN" sz="2400" u="none" cap="none" strike="noStrike">
                <a:solidFill>
                  <a:srgbClr val="292929"/>
                </a:solidFill>
                <a:latin typeface="Source Code Pro"/>
                <a:ea typeface="Source Code Pro"/>
                <a:cs typeface="Source Code Pro"/>
                <a:sym typeface="Source Code Pro"/>
              </a:rPr>
              <a:t>Whitehat hacker capabilities</a:t>
            </a:r>
            <a:endParaRPr/>
          </a:p>
          <a:p>
            <a:pPr indent="0" lvl="0" marL="0" marR="0" rtl="0" algn="l">
              <a:lnSpc>
                <a:spcPct val="100000"/>
              </a:lnSpc>
              <a:spcBef>
                <a:spcPts val="0"/>
              </a:spcBef>
              <a:spcAft>
                <a:spcPts val="0"/>
              </a:spcAft>
              <a:buNone/>
            </a:pPr>
            <a:r>
              <a:t/>
            </a:r>
            <a:endParaRPr b="0" i="0" sz="2000" u="none" cap="none" strike="noStrike">
              <a:solidFill>
                <a:srgbClr val="292929"/>
              </a:solidFill>
              <a:latin typeface="Source Code Pro"/>
              <a:ea typeface="Source Code Pro"/>
              <a:cs typeface="Source Code Pro"/>
              <a:sym typeface="Source Code Pro"/>
            </a:endParaRPr>
          </a:p>
          <a:p>
            <a:pPr indent="0" lvl="1" marL="0" marR="0" rtl="0" algn="l">
              <a:lnSpc>
                <a:spcPct val="100000"/>
              </a:lnSpc>
              <a:spcBef>
                <a:spcPts val="0"/>
              </a:spcBef>
              <a:spcAft>
                <a:spcPts val="0"/>
              </a:spcAft>
              <a:buNone/>
            </a:pPr>
            <a:r>
              <a:rPr b="1" i="0" lang="en-CN" sz="2000" u="none" cap="none" strike="noStrike">
                <a:solidFill>
                  <a:srgbClr val="292929"/>
                </a:solidFill>
                <a:latin typeface="Source Code Pro"/>
                <a:ea typeface="Source Code Pro"/>
                <a:cs typeface="Source Code Pro"/>
                <a:sym typeface="Source Code Pro"/>
              </a:rPr>
              <a:t>	Bilingual</a:t>
            </a:r>
            <a:endParaRPr/>
          </a:p>
          <a:p>
            <a:pPr indent="-342900" lvl="3" marL="1714500" marR="0" rtl="0" algn="l">
              <a:lnSpc>
                <a:spcPct val="100000"/>
              </a:lnSpc>
              <a:spcBef>
                <a:spcPts val="0"/>
              </a:spcBef>
              <a:spcAft>
                <a:spcPts val="0"/>
              </a:spcAft>
              <a:buClr>
                <a:srgbClr val="000000"/>
              </a:buClr>
              <a:buSzPts val="2400"/>
              <a:buFont typeface="Arial"/>
              <a:buChar char="-"/>
            </a:pPr>
            <a:r>
              <a:rPr b="0" i="0" lang="en-CN" sz="2000" u="none" cap="none" strike="noStrike">
                <a:solidFill>
                  <a:srgbClr val="292929"/>
                </a:solidFill>
                <a:latin typeface="Arial"/>
                <a:ea typeface="Arial"/>
                <a:cs typeface="Arial"/>
                <a:sym typeface="Arial"/>
              </a:rPr>
              <a:t>“yoink” contract for transactions on the P2P network</a:t>
            </a:r>
            <a:endParaRPr/>
          </a:p>
          <a:p>
            <a:pPr indent="-342900" lvl="3" marL="1714500" marR="0" rtl="0" algn="l">
              <a:lnSpc>
                <a:spcPct val="100000"/>
              </a:lnSpc>
              <a:spcBef>
                <a:spcPts val="0"/>
              </a:spcBef>
              <a:spcAft>
                <a:spcPts val="0"/>
              </a:spcAft>
              <a:buClr>
                <a:srgbClr val="000000"/>
              </a:buClr>
              <a:buSzPts val="2400"/>
              <a:buFont typeface="Arial"/>
              <a:buChar char="-"/>
            </a:pPr>
            <a:r>
              <a:rPr b="0" i="0" lang="en-CN" sz="2000" u="none" cap="none" strike="noStrike">
                <a:solidFill>
                  <a:srgbClr val="292929"/>
                </a:solidFill>
                <a:latin typeface="Arial"/>
                <a:ea typeface="Arial"/>
                <a:cs typeface="Arial"/>
                <a:sym typeface="Arial"/>
              </a:rPr>
              <a:t>“No Yoink” for transactions through relayers</a:t>
            </a:r>
            <a:endParaRPr b="0" i="0" sz="2000" u="none" cap="none" strike="noStrike">
              <a:solidFill>
                <a:srgbClr val="292929"/>
              </a:solidFill>
              <a:latin typeface="Arial"/>
              <a:ea typeface="Arial"/>
              <a:cs typeface="Arial"/>
              <a:sym typeface="Arial"/>
            </a:endParaRPr>
          </a:p>
          <a:p>
            <a:pPr indent="-190500" lvl="2" marL="1257300" marR="0" rtl="0" algn="l">
              <a:lnSpc>
                <a:spcPct val="100000"/>
              </a:lnSpc>
              <a:spcBef>
                <a:spcPts val="0"/>
              </a:spcBef>
              <a:spcAft>
                <a:spcPts val="0"/>
              </a:spcAft>
              <a:buClr>
                <a:srgbClr val="000000"/>
              </a:buClr>
              <a:buSzPts val="2400"/>
              <a:buFont typeface="Arial"/>
              <a:buNone/>
            </a:pPr>
            <a:r>
              <a:t/>
            </a:r>
            <a:endParaRPr b="0" i="0" sz="2000" u="none" cap="none" strike="noStrike">
              <a:solidFill>
                <a:srgbClr val="292929"/>
              </a:solidFill>
              <a:latin typeface="Arial"/>
              <a:ea typeface="Arial"/>
              <a:cs typeface="Arial"/>
              <a:sym typeface="Arial"/>
            </a:endParaRPr>
          </a:p>
          <a:p>
            <a:pPr indent="0" lvl="1" marL="0" marR="0" rtl="0" algn="l">
              <a:lnSpc>
                <a:spcPct val="100000"/>
              </a:lnSpc>
              <a:spcBef>
                <a:spcPts val="0"/>
              </a:spcBef>
              <a:spcAft>
                <a:spcPts val="0"/>
              </a:spcAft>
              <a:buNone/>
            </a:pPr>
            <a:r>
              <a:rPr b="1" i="0" lang="en-CN" sz="2000" u="none" cap="none" strike="noStrike">
                <a:solidFill>
                  <a:srgbClr val="292929"/>
                </a:solidFill>
                <a:latin typeface="Source Code Pro"/>
                <a:ea typeface="Source Code Pro"/>
                <a:cs typeface="Source Code Pro"/>
                <a:sym typeface="Source Code Pro"/>
              </a:rPr>
              <a:t>	Generalized? Front-Running</a:t>
            </a:r>
            <a:endParaRPr/>
          </a:p>
          <a:p>
            <a:pPr indent="-342900" lvl="3" marL="1714500" marR="0" rtl="0" algn="l">
              <a:lnSpc>
                <a:spcPct val="100000"/>
              </a:lnSpc>
              <a:spcBef>
                <a:spcPts val="0"/>
              </a:spcBef>
              <a:spcAft>
                <a:spcPts val="0"/>
              </a:spcAft>
              <a:buClr>
                <a:srgbClr val="000000"/>
              </a:buClr>
              <a:buSzPts val="2400"/>
              <a:buFont typeface="Arial"/>
              <a:buChar char="-"/>
            </a:pPr>
            <a:r>
              <a:rPr b="0" i="0" lang="en-CN" sz="2000" u="none" cap="none" strike="noStrike">
                <a:solidFill>
                  <a:srgbClr val="000000"/>
                </a:solidFill>
                <a:latin typeface="Arial"/>
                <a:ea typeface="Arial"/>
                <a:cs typeface="Arial"/>
                <a:sym typeface="Arial"/>
              </a:rPr>
              <a:t>Mimic &amp; front-run in 250 ms!</a:t>
            </a:r>
            <a:endParaRPr/>
          </a:p>
          <a:p>
            <a:pPr indent="-190500" lvl="1" marL="800100" marR="0" rtl="0" algn="l">
              <a:lnSpc>
                <a:spcPct val="100000"/>
              </a:lnSpc>
              <a:spcBef>
                <a:spcPts val="0"/>
              </a:spcBef>
              <a:spcAft>
                <a:spcPts val="0"/>
              </a:spcAft>
              <a:buClr>
                <a:srgbClr val="000000"/>
              </a:buClr>
              <a:buSzPts val="2400"/>
              <a:buFont typeface="Arial"/>
              <a:buNone/>
            </a:pPr>
            <a:r>
              <a:t/>
            </a:r>
            <a:endParaRPr b="0" i="0" sz="20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None/>
            </a:pPr>
            <a:r>
              <a:rPr b="1" i="0" lang="en-CN" sz="2000" u="none" cap="none" strike="noStrike">
                <a:solidFill>
                  <a:srgbClr val="292929"/>
                </a:solidFill>
                <a:latin typeface="Source Code Pro"/>
                <a:ea typeface="Source Code Pro"/>
                <a:cs typeface="Source Code Pro"/>
                <a:sym typeface="Source Code Pro"/>
              </a:rPr>
              <a:t>	Bribe genius</a:t>
            </a:r>
            <a:endParaRPr/>
          </a:p>
          <a:p>
            <a:pPr indent="-342900" lvl="3" marL="1714500" marR="0" rtl="0" algn="l">
              <a:lnSpc>
                <a:spcPct val="100000"/>
              </a:lnSpc>
              <a:spcBef>
                <a:spcPts val="0"/>
              </a:spcBef>
              <a:spcAft>
                <a:spcPts val="0"/>
              </a:spcAft>
              <a:buClr>
                <a:srgbClr val="000000"/>
              </a:buClr>
              <a:buSzPts val="2400"/>
              <a:buFont typeface="Arial"/>
              <a:buChar char="-"/>
            </a:pPr>
            <a:r>
              <a:rPr b="0" i="0" lang="en-CN" sz="2000" u="none" cap="none" strike="noStrike">
                <a:solidFill>
                  <a:srgbClr val="292929"/>
                </a:solidFill>
                <a:latin typeface="Arial"/>
                <a:ea typeface="Arial"/>
                <a:cs typeface="Arial"/>
                <a:sym typeface="Arial"/>
              </a:rPr>
              <a:t>Vulnerable 523.55 ETH</a:t>
            </a:r>
            <a:endParaRPr b="0" i="0" sz="2000" u="none" cap="none" strike="noStrike">
              <a:solidFill>
                <a:srgbClr val="292929"/>
              </a:solidFill>
              <a:latin typeface="Source Code Pro"/>
              <a:ea typeface="Source Code Pro"/>
              <a:cs typeface="Source Code Pro"/>
              <a:sym typeface="Source Code Pro"/>
            </a:endParaRPr>
          </a:p>
          <a:p>
            <a:pPr indent="-342900" lvl="4" marL="2171700" marR="0" rtl="0" algn="l">
              <a:lnSpc>
                <a:spcPct val="100000"/>
              </a:lnSpc>
              <a:spcBef>
                <a:spcPts val="0"/>
              </a:spcBef>
              <a:spcAft>
                <a:spcPts val="0"/>
              </a:spcAft>
              <a:buClr>
                <a:srgbClr val="000000"/>
              </a:buClr>
              <a:buSzPts val="2400"/>
              <a:buFont typeface="Arial"/>
              <a:buChar char="-"/>
            </a:pPr>
            <a:r>
              <a:rPr b="0" i="0" lang="en-CN" sz="2000" u="none" cap="none" strike="noStrike">
                <a:solidFill>
                  <a:srgbClr val="292929"/>
                </a:solidFill>
                <a:latin typeface="Source Code Pro"/>
                <a:ea typeface="Source Code Pro"/>
                <a:cs typeface="Source Code Pro"/>
                <a:sym typeface="Source Code Pro"/>
              </a:rPr>
              <a:t>- </a:t>
            </a:r>
            <a:r>
              <a:rPr b="0" i="0" lang="en-CN" sz="2000" u="none" cap="none" strike="noStrike">
                <a:solidFill>
                  <a:srgbClr val="292929"/>
                </a:solidFill>
                <a:latin typeface="Arial"/>
                <a:ea typeface="Arial"/>
                <a:cs typeface="Arial"/>
                <a:sym typeface="Arial"/>
              </a:rPr>
              <a:t>78.53 ETH (15% Bribe)</a:t>
            </a:r>
            <a:endParaRPr/>
          </a:p>
          <a:p>
            <a:pPr indent="-342900" lvl="4" marL="2171700" marR="0" rtl="0" algn="l">
              <a:lnSpc>
                <a:spcPct val="100000"/>
              </a:lnSpc>
              <a:spcBef>
                <a:spcPts val="0"/>
              </a:spcBef>
              <a:spcAft>
                <a:spcPts val="0"/>
              </a:spcAft>
              <a:buClr>
                <a:srgbClr val="000000"/>
              </a:buClr>
              <a:buSzPts val="2400"/>
              <a:buFont typeface="Arial"/>
              <a:buChar char="-"/>
            </a:pPr>
            <a:r>
              <a:rPr b="0" i="0" lang="en-CN" sz="2000" u="none" cap="none" strike="noStrike">
                <a:solidFill>
                  <a:srgbClr val="292929"/>
                </a:solidFill>
                <a:latin typeface="Arial"/>
                <a:ea typeface="Arial"/>
                <a:cs typeface="Arial"/>
                <a:sym typeface="Arial"/>
              </a:rPr>
              <a:t>- </a:t>
            </a:r>
            <a:r>
              <a:rPr b="1" i="0" lang="en-CN" sz="2000" u="none" cap="none" strike="noStrike">
                <a:solidFill>
                  <a:srgbClr val="292929"/>
                </a:solidFill>
                <a:latin typeface="Arial"/>
                <a:ea typeface="Arial"/>
                <a:cs typeface="Arial"/>
                <a:sym typeface="Arial"/>
              </a:rPr>
              <a:t>44.50 ETH (10% bounty)</a:t>
            </a:r>
            <a:endParaRPr b="1" i="0" sz="2000" u="none" cap="none" strike="noStrike">
              <a:solidFill>
                <a:srgbClr val="292929"/>
              </a:solidFill>
              <a:latin typeface="Source Code Pro"/>
              <a:ea typeface="Source Code Pro"/>
              <a:cs typeface="Source Code Pro"/>
              <a:sym typeface="Source Code Pro"/>
            </a:endParaRPr>
          </a:p>
        </p:txBody>
      </p:sp>
      <p:sp>
        <p:nvSpPr>
          <p:cNvPr id="458" name="Google Shape;458;p62"/>
          <p:cNvSpPr txBox="1"/>
          <p:nvPr/>
        </p:nvSpPr>
        <p:spPr>
          <a:xfrm>
            <a:off x="9296400" y="5963605"/>
            <a:ext cx="1920240" cy="428626"/>
          </a:xfrm>
          <a:prstGeom prst="rect">
            <a:avLst/>
          </a:prstGeom>
          <a:noFill/>
          <a:ln>
            <a:noFill/>
          </a:ln>
        </p:spPr>
        <p:txBody>
          <a:bodyPr anchorCtr="0" anchor="t" bIns="41125" lIns="82275" spcFirstLastPara="1" rIns="82275" wrap="square" tIns="41125">
            <a:noAutofit/>
          </a:bodyPr>
          <a:lstStyle/>
          <a:p>
            <a:pPr indent="0" lvl="0" marL="0" marR="0" rtl="0" algn="r">
              <a:lnSpc>
                <a:spcPct val="100000"/>
              </a:lnSpc>
              <a:spcBef>
                <a:spcPts val="0"/>
              </a:spcBef>
              <a:spcAft>
                <a:spcPts val="0"/>
              </a:spcAft>
              <a:buNone/>
            </a:pPr>
            <a:fld id="{00000000-1234-1234-1234-123412341234}" type="slidenum">
              <a:rPr b="0" i="0" lang="en-CN" sz="1260" u="none" cap="none" strike="noStrike">
                <a:solidFill>
                  <a:schemeClr val="dk1"/>
                </a:solidFill>
                <a:latin typeface="Arial"/>
                <a:ea typeface="Arial"/>
                <a:cs typeface="Arial"/>
                <a:sym typeface="Arial"/>
              </a:rPr>
              <a:t>‹#›</a:t>
            </a:fld>
            <a:endParaRPr b="0" i="0" sz="1260" u="none" cap="none" strike="noStrike">
              <a:solidFill>
                <a:schemeClr val="dk1"/>
              </a:solidFill>
              <a:latin typeface="Arial"/>
              <a:ea typeface="Arial"/>
              <a:cs typeface="Arial"/>
              <a:sym typeface="Arial"/>
            </a:endParaRPr>
          </a:p>
        </p:txBody>
      </p:sp>
      <p:pic>
        <p:nvPicPr>
          <p:cNvPr descr="Speedy Gonzales - Wikipedia" id="459" name="Google Shape;459;p62"/>
          <p:cNvPicPr preferRelativeResize="0"/>
          <p:nvPr/>
        </p:nvPicPr>
        <p:blipFill rotWithShape="1">
          <a:blip r:embed="rId3">
            <a:alphaModFix/>
          </a:blip>
          <a:srcRect b="0" l="0" r="0" t="0"/>
          <a:stretch/>
        </p:blipFill>
        <p:spPr>
          <a:xfrm>
            <a:off x="1187941" y="3224041"/>
            <a:ext cx="566442" cy="710932"/>
          </a:xfrm>
          <a:prstGeom prst="rect">
            <a:avLst/>
          </a:prstGeom>
          <a:noFill/>
          <a:ln>
            <a:noFill/>
          </a:ln>
        </p:spPr>
      </p:pic>
      <p:pic>
        <p:nvPicPr>
          <p:cNvPr descr="Icon&#10;&#10;Description automatically generated" id="460" name="Google Shape;460;p62"/>
          <p:cNvPicPr preferRelativeResize="0"/>
          <p:nvPr/>
        </p:nvPicPr>
        <p:blipFill rotWithShape="1">
          <a:blip r:embed="rId4">
            <a:alphaModFix/>
          </a:blip>
          <a:srcRect b="0" l="0" r="0" t="0"/>
          <a:stretch/>
        </p:blipFill>
        <p:spPr>
          <a:xfrm>
            <a:off x="1187941" y="4294192"/>
            <a:ext cx="566442" cy="566442"/>
          </a:xfrm>
          <a:prstGeom prst="rect">
            <a:avLst/>
          </a:prstGeom>
          <a:noFill/>
          <a:ln>
            <a:noFill/>
          </a:ln>
        </p:spPr>
      </p:pic>
      <p:pic>
        <p:nvPicPr>
          <p:cNvPr descr="Shape&#10;&#10;Description automatically generated with low confidence" id="461" name="Google Shape;461;p62"/>
          <p:cNvPicPr preferRelativeResize="0"/>
          <p:nvPr/>
        </p:nvPicPr>
        <p:blipFill rotWithShape="1">
          <a:blip r:embed="rId5">
            <a:alphaModFix/>
          </a:blip>
          <a:srcRect b="0" l="0" r="0" t="0"/>
          <a:stretch/>
        </p:blipFill>
        <p:spPr>
          <a:xfrm>
            <a:off x="1119396" y="2161290"/>
            <a:ext cx="703532" cy="70353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3"/>
          <p:cNvSpPr txBox="1"/>
          <p:nvPr>
            <p:ph idx="4294967295" type="sldNum"/>
          </p:nvPr>
        </p:nvSpPr>
        <p:spPr>
          <a:xfrm>
            <a:off x="9652000" y="6245227"/>
            <a:ext cx="2133600" cy="476251"/>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500"/>
              <a:buNone/>
            </a:pPr>
            <a:fld id="{00000000-1234-1234-1234-123412341234}" type="slidenum">
              <a:rPr b="0" i="0" lang="en-CN" sz="1500" u="none" cap="none" strike="noStrike">
                <a:solidFill>
                  <a:schemeClr val="dk1"/>
                </a:solidFill>
                <a:latin typeface="Arial"/>
                <a:ea typeface="Arial"/>
                <a:cs typeface="Arial"/>
                <a:sym typeface="Arial"/>
              </a:rPr>
              <a:t>‹#›</a:t>
            </a:fld>
            <a:endParaRPr b="0" i="0" sz="1500" u="none" cap="none" strike="noStrike">
              <a:solidFill>
                <a:schemeClr val="dk1"/>
              </a:solidFill>
              <a:latin typeface="Arial"/>
              <a:ea typeface="Arial"/>
              <a:cs typeface="Arial"/>
              <a:sym typeface="Arial"/>
            </a:endParaRPr>
          </a:p>
        </p:txBody>
      </p:sp>
      <p:sp>
        <p:nvSpPr>
          <p:cNvPr id="467" name="Google Shape;467;p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CN"/>
              <a:t>Transformer and Language Models</a:t>
            </a:r>
            <a:endParaRPr/>
          </a:p>
        </p:txBody>
      </p:sp>
      <p:sp>
        <p:nvSpPr>
          <p:cNvPr id="468" name="Google Shape;468;p63"/>
          <p:cNvSpPr txBox="1"/>
          <p:nvPr/>
        </p:nvSpPr>
        <p:spPr>
          <a:xfrm>
            <a:off x="838200" y="1825625"/>
            <a:ext cx="7825353" cy="4351338"/>
          </a:xfrm>
          <a:prstGeom prst="rect">
            <a:avLst/>
          </a:prstGeom>
          <a:noFill/>
          <a:ln>
            <a:noFill/>
          </a:ln>
        </p:spPr>
        <p:txBody>
          <a:bodyPr anchorCtr="0" anchor="t" bIns="45700" lIns="91425" spcFirstLastPara="1" rIns="91425" wrap="square" tIns="45700">
            <a:normAutofit fontScale="85000" lnSpcReduction="10000"/>
          </a:bodyPr>
          <a:lstStyle/>
          <a:p>
            <a:pPr indent="-342883" lvl="0" marL="342883" marR="0" rtl="0" algn="l">
              <a:lnSpc>
                <a:spcPct val="90000"/>
              </a:lnSpc>
              <a:spcBef>
                <a:spcPts val="544"/>
              </a:spcBef>
              <a:spcAft>
                <a:spcPts val="0"/>
              </a:spcAft>
              <a:buClr>
                <a:schemeClr val="accent2"/>
              </a:buClr>
              <a:buSzPct val="66176"/>
              <a:buFont typeface="Noto Sans Symbols"/>
              <a:buChar char="▪"/>
            </a:pPr>
            <a:r>
              <a:rPr b="0" i="0" lang="en-CN" sz="3200" u="none" cap="none" strike="noStrike">
                <a:solidFill>
                  <a:schemeClr val="accent2"/>
                </a:solidFill>
                <a:latin typeface="Calibri"/>
                <a:ea typeface="Calibri"/>
                <a:cs typeface="Calibri"/>
                <a:sym typeface="Calibri"/>
              </a:rPr>
              <a:t>LLM</a:t>
            </a:r>
            <a:r>
              <a:rPr b="0" i="0" lang="en-CN" sz="2800" u="none" cap="none" strike="noStrike">
                <a:solidFill>
                  <a:schemeClr val="dk1"/>
                </a:solidFill>
                <a:latin typeface="Calibri"/>
                <a:ea typeface="Calibri"/>
                <a:cs typeface="Calibri"/>
                <a:sym typeface="Calibri"/>
              </a:rPr>
              <a:t> </a:t>
            </a:r>
            <a:endParaRPr/>
          </a:p>
          <a:p>
            <a:pPr indent="-285736" lvl="1" marL="742913" marR="0" rtl="0" algn="l">
              <a:lnSpc>
                <a:spcPct val="90000"/>
              </a:lnSpc>
              <a:spcBef>
                <a:spcPts val="476"/>
              </a:spcBef>
              <a:spcAft>
                <a:spcPts val="0"/>
              </a:spcAft>
              <a:buClr>
                <a:schemeClr val="dk1"/>
              </a:buClr>
              <a:buSzPct val="75630"/>
              <a:buFont typeface="Noto Sans Symbols"/>
              <a:buChar char="▪"/>
            </a:pPr>
            <a:r>
              <a:rPr b="0" i="0" lang="en-CN" sz="2800" u="none" cap="none" strike="noStrike">
                <a:solidFill>
                  <a:schemeClr val="dk1"/>
                </a:solidFill>
                <a:latin typeface="Calibri"/>
                <a:ea typeface="Calibri"/>
                <a:cs typeface="Calibri"/>
                <a:sym typeface="Calibri"/>
              </a:rPr>
              <a:t>given a sequence of tokens </a:t>
            </a:r>
            <a:r>
              <a:rPr b="0" i="0" lang="en-CN" sz="2800" u="none" cap="none" strike="noStrike">
                <a:solidFill>
                  <a:schemeClr val="dk1"/>
                </a:solidFill>
                <a:latin typeface="Times New Roman"/>
                <a:ea typeface="Times New Roman"/>
                <a:cs typeface="Times New Roman"/>
                <a:sym typeface="Times New Roman"/>
              </a:rPr>
              <a:t>x</a:t>
            </a:r>
            <a:r>
              <a:rPr b="0" baseline="-25000" i="0" lang="en-CN" sz="2800" u="none" cap="none" strike="noStrike">
                <a:solidFill>
                  <a:schemeClr val="dk1"/>
                </a:solidFill>
                <a:latin typeface="Times New Roman"/>
                <a:ea typeface="Times New Roman"/>
                <a:cs typeface="Times New Roman"/>
                <a:sym typeface="Times New Roman"/>
              </a:rPr>
              <a:t>1</a:t>
            </a:r>
            <a:r>
              <a:rPr b="0" i="0" lang="en-CN" sz="2800" u="none" cap="none" strike="noStrike">
                <a:solidFill>
                  <a:schemeClr val="dk1"/>
                </a:solidFill>
                <a:latin typeface="Times New Roman"/>
                <a:ea typeface="Times New Roman"/>
                <a:cs typeface="Times New Roman"/>
                <a:sym typeface="Times New Roman"/>
              </a:rPr>
              <a:t>, …, x</a:t>
            </a:r>
            <a:r>
              <a:rPr b="0" baseline="-25000" i="0" lang="en-CN" sz="2800" u="none" cap="none" strike="noStrike">
                <a:solidFill>
                  <a:schemeClr val="dk1"/>
                </a:solidFill>
                <a:latin typeface="Times New Roman"/>
                <a:ea typeface="Times New Roman"/>
                <a:cs typeface="Times New Roman"/>
                <a:sym typeface="Times New Roman"/>
              </a:rPr>
              <a:t>n</a:t>
            </a:r>
            <a:r>
              <a:rPr b="0" i="0" lang="en-CN" sz="2800" u="none" cap="none" strike="noStrike">
                <a:solidFill>
                  <a:schemeClr val="dk1"/>
                </a:solidFill>
                <a:latin typeface="Calibri"/>
                <a:ea typeface="Calibri"/>
                <a:cs typeface="Calibri"/>
                <a:sym typeface="Calibri"/>
              </a:rPr>
              <a:t>, find its likelihood:</a:t>
            </a:r>
            <a:endParaRPr b="0" i="0" sz="2800" u="none" cap="none" strike="noStrike">
              <a:solidFill>
                <a:schemeClr val="dk1"/>
              </a:solidFill>
              <a:latin typeface="Calibri"/>
              <a:ea typeface="Calibri"/>
              <a:cs typeface="Calibri"/>
              <a:sym typeface="Calibri"/>
            </a:endParaRPr>
          </a:p>
          <a:p>
            <a:pPr indent="-285736" lvl="1" marL="742913" marR="0" rtl="0" algn="l">
              <a:lnSpc>
                <a:spcPct val="90000"/>
              </a:lnSpc>
              <a:spcBef>
                <a:spcPts val="476"/>
              </a:spcBef>
              <a:spcAft>
                <a:spcPts val="0"/>
              </a:spcAft>
              <a:buClr>
                <a:schemeClr val="dk1"/>
              </a:buClr>
              <a:buSzPct val="75630"/>
              <a:buFont typeface="Noto Sans Symbols"/>
              <a:buChar char="▪"/>
            </a:pPr>
            <a:r>
              <a:rPr b="0" i="0" lang="en-CN" sz="2800" u="none" cap="none" strike="noStrike">
                <a:solidFill>
                  <a:schemeClr val="dk1"/>
                </a:solidFill>
                <a:latin typeface="Times New Roman"/>
                <a:ea typeface="Times New Roman"/>
                <a:cs typeface="Times New Roman"/>
                <a:sym typeface="Times New Roman"/>
              </a:rPr>
              <a:t>p(x</a:t>
            </a:r>
            <a:r>
              <a:rPr b="0" baseline="-25000" i="0" lang="en-CN" sz="2800" u="none" cap="none" strike="noStrike">
                <a:solidFill>
                  <a:schemeClr val="dk1"/>
                </a:solidFill>
                <a:latin typeface="Times New Roman"/>
                <a:ea typeface="Times New Roman"/>
                <a:cs typeface="Times New Roman"/>
                <a:sym typeface="Times New Roman"/>
              </a:rPr>
              <a:t>1</a:t>
            </a:r>
            <a:r>
              <a:rPr b="0" i="0" lang="en-CN" sz="2800" u="none" cap="none" strike="noStrike">
                <a:solidFill>
                  <a:schemeClr val="dk1"/>
                </a:solidFill>
                <a:latin typeface="Times New Roman"/>
                <a:ea typeface="Times New Roman"/>
                <a:cs typeface="Times New Roman"/>
                <a:sym typeface="Times New Roman"/>
              </a:rPr>
              <a:t>, …, x</a:t>
            </a:r>
            <a:r>
              <a:rPr b="0" baseline="-25000" i="0" lang="en-CN" sz="2800" u="none" cap="none" strike="noStrike">
                <a:solidFill>
                  <a:schemeClr val="dk1"/>
                </a:solidFill>
                <a:latin typeface="Times New Roman"/>
                <a:ea typeface="Times New Roman"/>
                <a:cs typeface="Times New Roman"/>
                <a:sym typeface="Times New Roman"/>
              </a:rPr>
              <a:t>n</a:t>
            </a:r>
            <a:r>
              <a:rPr b="0" i="0" lang="en-CN" sz="2800" u="none" cap="none" strike="noStrike">
                <a:solidFill>
                  <a:schemeClr val="dk1"/>
                </a:solidFill>
                <a:latin typeface="Times New Roman"/>
                <a:ea typeface="Times New Roman"/>
                <a:cs typeface="Times New Roman"/>
                <a:sym typeface="Times New Roman"/>
              </a:rPr>
              <a:t>) = ?</a:t>
            </a:r>
            <a:br>
              <a:rPr b="0" i="0" lang="en-CN" sz="2800" u="none" cap="none" strike="noStrike">
                <a:solidFill>
                  <a:schemeClr val="dk1"/>
                </a:solidFill>
                <a:latin typeface="Times New Roman"/>
                <a:ea typeface="Times New Roman"/>
                <a:cs typeface="Times New Roman"/>
                <a:sym typeface="Times New Roman"/>
              </a:rPr>
            </a:br>
            <a:endParaRPr b="0" i="0" sz="2800" u="none" cap="none" strike="noStrike">
              <a:solidFill>
                <a:schemeClr val="dk1"/>
              </a:solidFill>
              <a:latin typeface="Times New Roman"/>
              <a:ea typeface="Times New Roman"/>
              <a:cs typeface="Times New Roman"/>
              <a:sym typeface="Times New Roman"/>
            </a:endParaRPr>
          </a:p>
          <a:p>
            <a:pPr indent="-342883" lvl="0" marL="342883" marR="0" rtl="0" algn="l">
              <a:lnSpc>
                <a:spcPct val="90000"/>
              </a:lnSpc>
              <a:spcBef>
                <a:spcPts val="544"/>
              </a:spcBef>
              <a:spcAft>
                <a:spcPts val="0"/>
              </a:spcAft>
              <a:buClr>
                <a:schemeClr val="accent2"/>
              </a:buClr>
              <a:buSzPct val="66176"/>
              <a:buFont typeface="Noto Sans Symbols"/>
              <a:buChar char="▪"/>
            </a:pPr>
            <a:r>
              <a:rPr b="0" i="0" lang="en-CN" sz="3200" u="none" cap="none" strike="noStrike">
                <a:solidFill>
                  <a:schemeClr val="accent2"/>
                </a:solidFill>
                <a:latin typeface="Calibri"/>
                <a:ea typeface="Calibri"/>
                <a:cs typeface="Calibri"/>
                <a:sym typeface="Calibri"/>
              </a:rPr>
              <a:t>Transformer</a:t>
            </a:r>
            <a:endParaRPr/>
          </a:p>
          <a:p>
            <a:pPr indent="-285736" lvl="1" marL="742913" marR="0" rtl="0" algn="l">
              <a:lnSpc>
                <a:spcPct val="90000"/>
              </a:lnSpc>
              <a:spcBef>
                <a:spcPts val="476"/>
              </a:spcBef>
              <a:spcAft>
                <a:spcPts val="0"/>
              </a:spcAft>
              <a:buClr>
                <a:schemeClr val="dk1"/>
              </a:buClr>
              <a:buSzPct val="75630"/>
              <a:buFont typeface="Noto Sans Symbols"/>
              <a:buChar char="▪"/>
            </a:pPr>
            <a:r>
              <a:rPr b="0" i="0" lang="en-CN" sz="2800" u="none" cap="none" strike="noStrike">
                <a:solidFill>
                  <a:schemeClr val="dk1"/>
                </a:solidFill>
                <a:latin typeface="Calibri"/>
                <a:ea typeface="Calibri"/>
                <a:cs typeface="Calibri"/>
                <a:sym typeface="Calibri"/>
              </a:rPr>
              <a:t>Multi-layer neural network with self-attention</a:t>
            </a:r>
            <a:endParaRPr/>
          </a:p>
          <a:p>
            <a:pPr indent="-285736" lvl="1" marL="742913" marR="0" rtl="0" algn="l">
              <a:lnSpc>
                <a:spcPct val="90000"/>
              </a:lnSpc>
              <a:spcBef>
                <a:spcPts val="476"/>
              </a:spcBef>
              <a:spcAft>
                <a:spcPts val="0"/>
              </a:spcAft>
              <a:buClr>
                <a:schemeClr val="dk1"/>
              </a:buClr>
              <a:buSzPct val="75630"/>
              <a:buFont typeface="Noto Sans Symbols"/>
              <a:buChar char="▪"/>
            </a:pPr>
            <a:r>
              <a:rPr b="0" i="0" lang="en-CN" sz="2800" u="none" cap="none" strike="noStrike">
                <a:solidFill>
                  <a:schemeClr val="dk1"/>
                </a:solidFill>
                <a:latin typeface="Calibri"/>
                <a:ea typeface="Calibri"/>
                <a:cs typeface="Calibri"/>
                <a:sym typeface="Calibri"/>
              </a:rPr>
              <a:t>given </a:t>
            </a:r>
            <a:r>
              <a:rPr b="0" i="0" lang="en-CN" sz="2800" u="none" cap="none" strike="noStrike">
                <a:solidFill>
                  <a:schemeClr val="dk1"/>
                </a:solidFill>
                <a:latin typeface="Times New Roman"/>
                <a:ea typeface="Times New Roman"/>
                <a:cs typeface="Times New Roman"/>
                <a:sym typeface="Times New Roman"/>
              </a:rPr>
              <a:t>x</a:t>
            </a:r>
            <a:r>
              <a:rPr b="0" baseline="-25000" i="0" lang="en-CN" sz="2800" u="none" cap="none" strike="noStrike">
                <a:solidFill>
                  <a:schemeClr val="dk1"/>
                </a:solidFill>
                <a:latin typeface="Times New Roman"/>
                <a:ea typeface="Times New Roman"/>
                <a:cs typeface="Times New Roman"/>
                <a:sym typeface="Times New Roman"/>
              </a:rPr>
              <a:t>1</a:t>
            </a:r>
            <a:r>
              <a:rPr b="0" i="0" lang="en-CN" sz="2800" u="none" cap="none" strike="noStrike">
                <a:solidFill>
                  <a:schemeClr val="dk1"/>
                </a:solidFill>
                <a:latin typeface="Times New Roman"/>
                <a:ea typeface="Times New Roman"/>
                <a:cs typeface="Times New Roman"/>
                <a:sym typeface="Times New Roman"/>
              </a:rPr>
              <a:t>, …, x</a:t>
            </a:r>
            <a:r>
              <a:rPr b="0" baseline="-25000" i="0" lang="en-CN" sz="2800" u="none" cap="none" strike="noStrike">
                <a:solidFill>
                  <a:schemeClr val="dk1"/>
                </a:solidFill>
                <a:latin typeface="Times New Roman"/>
                <a:ea typeface="Times New Roman"/>
                <a:cs typeface="Times New Roman"/>
                <a:sym typeface="Times New Roman"/>
              </a:rPr>
              <a:t>n</a:t>
            </a:r>
            <a:r>
              <a:rPr b="0" i="0" lang="en-CN" sz="2800" u="none" cap="none" strike="noStrike">
                <a:solidFill>
                  <a:schemeClr val="dk1"/>
                </a:solidFill>
                <a:latin typeface="Calibri"/>
                <a:ea typeface="Calibri"/>
                <a:cs typeface="Calibri"/>
                <a:sym typeface="Calibri"/>
              </a:rPr>
              <a:t> generates a sequence of vectors, from which we compute </a:t>
            </a:r>
            <a:r>
              <a:rPr b="0" i="0" lang="en-CN" sz="2800" u="none" cap="none" strike="noStrike">
                <a:solidFill>
                  <a:schemeClr val="dk1"/>
                </a:solidFill>
                <a:latin typeface="Times New Roman"/>
                <a:ea typeface="Times New Roman"/>
                <a:cs typeface="Times New Roman"/>
                <a:sym typeface="Times New Roman"/>
              </a:rPr>
              <a:t>log p(x</a:t>
            </a:r>
            <a:r>
              <a:rPr b="0" baseline="-25000" i="0" lang="en-CN" sz="2800" u="none" cap="none" strike="noStrike">
                <a:solidFill>
                  <a:schemeClr val="dk1"/>
                </a:solidFill>
                <a:latin typeface="Times New Roman"/>
                <a:ea typeface="Times New Roman"/>
                <a:cs typeface="Times New Roman"/>
                <a:sym typeface="Times New Roman"/>
              </a:rPr>
              <a:t>1</a:t>
            </a:r>
            <a:r>
              <a:rPr b="0" i="0" lang="en-CN" sz="2800" u="none" cap="none" strike="noStrike">
                <a:solidFill>
                  <a:schemeClr val="dk1"/>
                </a:solidFill>
                <a:latin typeface="Times New Roman"/>
                <a:ea typeface="Times New Roman"/>
                <a:cs typeface="Times New Roman"/>
                <a:sym typeface="Times New Roman"/>
              </a:rPr>
              <a:t>, …, x</a:t>
            </a:r>
            <a:r>
              <a:rPr b="0" baseline="-25000" i="0" lang="en-CN" sz="2800" u="none" cap="none" strike="noStrike">
                <a:solidFill>
                  <a:schemeClr val="dk1"/>
                </a:solidFill>
                <a:latin typeface="Times New Roman"/>
                <a:ea typeface="Times New Roman"/>
                <a:cs typeface="Times New Roman"/>
                <a:sym typeface="Times New Roman"/>
              </a:rPr>
              <a:t>n</a:t>
            </a:r>
            <a:r>
              <a:rPr b="0" i="0" lang="en-CN" sz="2800" u="none" cap="none" strike="noStrike">
                <a:solidFill>
                  <a:schemeClr val="dk1"/>
                </a:solidFill>
                <a:latin typeface="Times New Roman"/>
                <a:ea typeface="Times New Roman"/>
                <a:cs typeface="Times New Roman"/>
                <a:sym typeface="Times New Roman"/>
              </a:rPr>
              <a:t>)</a:t>
            </a:r>
            <a:br>
              <a:rPr b="0" i="0" lang="en-CN" sz="2800" u="none" cap="none" strike="noStrike">
                <a:solidFill>
                  <a:schemeClr val="dk1"/>
                </a:solidFill>
                <a:latin typeface="Times New Roman"/>
                <a:ea typeface="Times New Roman"/>
                <a:cs typeface="Times New Roman"/>
                <a:sym typeface="Times New Roman"/>
              </a:rPr>
            </a:br>
            <a:endParaRPr b="0" i="0" sz="2800" u="none" cap="none" strike="noStrike">
              <a:solidFill>
                <a:schemeClr val="dk1"/>
              </a:solidFill>
              <a:latin typeface="Times New Roman"/>
              <a:ea typeface="Times New Roman"/>
              <a:cs typeface="Times New Roman"/>
              <a:sym typeface="Times New Roman"/>
            </a:endParaRPr>
          </a:p>
          <a:p>
            <a:pPr indent="-342883" lvl="0" marL="342883" marR="0" rtl="0" algn="l">
              <a:lnSpc>
                <a:spcPct val="90000"/>
              </a:lnSpc>
              <a:spcBef>
                <a:spcPts val="544"/>
              </a:spcBef>
              <a:spcAft>
                <a:spcPts val="0"/>
              </a:spcAft>
              <a:buClr>
                <a:schemeClr val="accent2"/>
              </a:buClr>
              <a:buSzPct val="66176"/>
              <a:buFont typeface="Noto Sans Symbols"/>
              <a:buChar char="▪"/>
            </a:pPr>
            <a:r>
              <a:rPr b="0" i="0" lang="en-CN" sz="3200" u="none" cap="none" strike="noStrike">
                <a:solidFill>
                  <a:schemeClr val="accent2"/>
                </a:solidFill>
                <a:latin typeface="Calibri"/>
                <a:ea typeface="Calibri"/>
                <a:cs typeface="Calibri"/>
                <a:sym typeface="Calibri"/>
              </a:rPr>
              <a:t>Pretraining</a:t>
            </a:r>
            <a:endParaRPr/>
          </a:p>
          <a:p>
            <a:pPr indent="-285736" lvl="1" marL="742913" marR="0" rtl="0" algn="l">
              <a:lnSpc>
                <a:spcPct val="90000"/>
              </a:lnSpc>
              <a:spcBef>
                <a:spcPts val="476"/>
              </a:spcBef>
              <a:spcAft>
                <a:spcPts val="0"/>
              </a:spcAft>
              <a:buClr>
                <a:schemeClr val="dk1"/>
              </a:buClr>
              <a:buSzPct val="75630"/>
              <a:buFont typeface="Noto Sans Symbols"/>
              <a:buChar char="▪"/>
            </a:pPr>
            <a:r>
              <a:rPr b="0" i="0" lang="en-CN" sz="2800" u="none" cap="none" strike="noStrike">
                <a:solidFill>
                  <a:schemeClr val="dk1"/>
                </a:solidFill>
                <a:latin typeface="Calibri"/>
                <a:ea typeface="Calibri"/>
                <a:cs typeface="Calibri"/>
                <a:sym typeface="Calibri"/>
              </a:rPr>
              <a:t>Maximize the log-likelihood of observed sequences of tokens: </a:t>
            </a:r>
            <a:r>
              <a:rPr b="0" i="0" lang="en-CN" sz="2800" u="none" cap="none" strike="noStrike">
                <a:solidFill>
                  <a:schemeClr val="dk1"/>
                </a:solidFill>
                <a:latin typeface="Times New Roman"/>
                <a:ea typeface="Times New Roman"/>
                <a:cs typeface="Times New Roman"/>
                <a:sym typeface="Times New Roman"/>
              </a:rPr>
              <a:t>max log p(x1, …, xn)</a:t>
            </a:r>
            <a:endParaRPr/>
          </a:p>
        </p:txBody>
      </p:sp>
      <p:pic>
        <p:nvPicPr>
          <p:cNvPr id="469" name="Google Shape;469;p63"/>
          <p:cNvPicPr preferRelativeResize="0"/>
          <p:nvPr/>
        </p:nvPicPr>
        <p:blipFill rotWithShape="1">
          <a:blip r:embed="rId3">
            <a:alphaModFix/>
          </a:blip>
          <a:srcRect b="0" l="0" r="0" t="0"/>
          <a:stretch/>
        </p:blipFill>
        <p:spPr>
          <a:xfrm>
            <a:off x="9282256" y="2030278"/>
            <a:ext cx="2071544" cy="363249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4"/>
          <p:cNvSpPr txBox="1"/>
          <p:nvPr>
            <p:ph idx="4294967295" type="sldNum"/>
          </p:nvPr>
        </p:nvSpPr>
        <p:spPr>
          <a:xfrm>
            <a:off x="9652000" y="6245227"/>
            <a:ext cx="2133600" cy="476251"/>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500"/>
              <a:buNone/>
            </a:pPr>
            <a:fld id="{00000000-1234-1234-1234-123412341234}" type="slidenum">
              <a:rPr b="0" i="0" lang="en-CN" sz="1500" u="none" cap="none" strike="noStrike">
                <a:solidFill>
                  <a:schemeClr val="dk1"/>
                </a:solidFill>
                <a:latin typeface="Arial"/>
                <a:ea typeface="Arial"/>
                <a:cs typeface="Arial"/>
                <a:sym typeface="Arial"/>
              </a:rPr>
              <a:t>‹#›</a:t>
            </a:fld>
            <a:endParaRPr b="0" i="0" sz="1500" u="none" cap="none" strike="noStrike">
              <a:solidFill>
                <a:schemeClr val="dk1"/>
              </a:solidFill>
              <a:latin typeface="Arial"/>
              <a:ea typeface="Arial"/>
              <a:cs typeface="Arial"/>
              <a:sym typeface="Arial"/>
            </a:endParaRPr>
          </a:p>
        </p:txBody>
      </p:sp>
      <p:sp>
        <p:nvSpPr>
          <p:cNvPr id="475" name="Google Shape;475;p6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CN"/>
              <a:t>Intrusion Detection with BlockGPT</a:t>
            </a:r>
            <a:endParaRPr/>
          </a:p>
        </p:txBody>
      </p:sp>
      <p:sp>
        <p:nvSpPr>
          <p:cNvPr id="476" name="Google Shape;476;p64"/>
          <p:cNvSpPr txBox="1"/>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342883" lvl="0" marL="342883" marR="0" rtl="0" algn="l">
              <a:lnSpc>
                <a:spcPct val="90000"/>
              </a:lnSpc>
              <a:spcBef>
                <a:spcPts val="640"/>
              </a:spcBef>
              <a:spcAft>
                <a:spcPts val="0"/>
              </a:spcAft>
              <a:buClr>
                <a:schemeClr val="accent2"/>
              </a:buClr>
              <a:buSzPts val="1800"/>
              <a:buFont typeface="Noto Sans Symbols"/>
              <a:buChar char="▪"/>
            </a:pPr>
            <a:r>
              <a:rPr b="0" i="0" lang="en-CN" sz="3200" u="none" cap="none" strike="noStrike">
                <a:solidFill>
                  <a:schemeClr val="accent2"/>
                </a:solidFill>
                <a:latin typeface="Calibri"/>
                <a:ea typeface="Calibri"/>
                <a:cs typeface="Calibri"/>
                <a:sym typeface="Calibri"/>
              </a:rPr>
              <a:t>Percentage ranking</a:t>
            </a:r>
            <a:endParaRPr b="0" i="0" sz="3200" u="none" cap="none" strike="noStrike">
              <a:solidFill>
                <a:schemeClr val="accent2"/>
              </a:solidFill>
              <a:latin typeface="Calibri"/>
              <a:ea typeface="Calibri"/>
              <a:cs typeface="Calibri"/>
              <a:sym typeface="Calibri"/>
            </a:endParaRPr>
          </a:p>
          <a:p>
            <a:pPr indent="-285736" lvl="1" marL="742913" marR="0" rtl="0" algn="l">
              <a:lnSpc>
                <a:spcPct val="90000"/>
              </a:lnSpc>
              <a:spcBef>
                <a:spcPts val="560"/>
              </a:spcBef>
              <a:spcAft>
                <a:spcPts val="0"/>
              </a:spcAft>
              <a:buClr>
                <a:schemeClr val="dk1"/>
              </a:buClr>
              <a:buSzPts val="1800"/>
              <a:buFont typeface="Noto Sans Symbols"/>
              <a:buChar char="▪"/>
            </a:pPr>
            <a:r>
              <a:rPr b="0" i="0" lang="en-CN" sz="2800" u="none" cap="none" strike="noStrike">
                <a:solidFill>
                  <a:schemeClr val="dk1"/>
                </a:solidFill>
                <a:latin typeface="Calibri"/>
                <a:ea typeface="Calibri"/>
                <a:cs typeface="Calibri"/>
                <a:sym typeface="Calibri"/>
              </a:rPr>
              <a:t>Flag the least likely </a:t>
            </a:r>
            <a:r>
              <a:rPr b="0" i="0" lang="en-CN" sz="2800" u="none" cap="none" strike="noStrike">
                <a:solidFill>
                  <a:schemeClr val="dk1"/>
                </a:solidFill>
                <a:latin typeface="Courier New"/>
                <a:ea typeface="Courier New"/>
                <a:cs typeface="Courier New"/>
                <a:sym typeface="Courier New"/>
              </a:rPr>
              <a:t>α</a:t>
            </a:r>
            <a:r>
              <a:rPr b="0" i="0" lang="en-CN" sz="2800" u="none" cap="none" strike="noStrike">
                <a:solidFill>
                  <a:schemeClr val="dk1"/>
                </a:solidFill>
                <a:latin typeface="Calibri"/>
                <a:ea typeface="Calibri"/>
                <a:cs typeface="Calibri"/>
                <a:sym typeface="Calibri"/>
              </a:rPr>
              <a:t>%</a:t>
            </a:r>
            <a:endParaRPr/>
          </a:p>
          <a:p>
            <a:pPr indent="0" lvl="1" marL="457177" marR="0" rtl="0" algn="l">
              <a:lnSpc>
                <a:spcPct val="90000"/>
              </a:lnSpc>
              <a:spcBef>
                <a:spcPts val="560"/>
              </a:spcBef>
              <a:spcAft>
                <a:spcPts val="0"/>
              </a:spcAft>
              <a:buClr>
                <a:schemeClr val="dk1"/>
              </a:buClr>
              <a:buSzPts val="1800"/>
              <a:buFont typeface="Noto Sans Symbols"/>
              <a:buNone/>
            </a:pPr>
            <a:r>
              <a:t/>
            </a:r>
            <a:endParaRPr b="0" i="0" sz="2800" u="none" cap="none" strike="noStrike">
              <a:solidFill>
                <a:schemeClr val="dk1"/>
              </a:solidFill>
              <a:latin typeface="Calibri"/>
              <a:ea typeface="Calibri"/>
              <a:cs typeface="Calibri"/>
              <a:sym typeface="Calibri"/>
            </a:endParaRPr>
          </a:p>
          <a:p>
            <a:pPr indent="-342883" lvl="0" marL="342883" marR="0" rtl="0" algn="l">
              <a:lnSpc>
                <a:spcPct val="90000"/>
              </a:lnSpc>
              <a:spcBef>
                <a:spcPts val="640"/>
              </a:spcBef>
              <a:spcAft>
                <a:spcPts val="0"/>
              </a:spcAft>
              <a:buClr>
                <a:schemeClr val="accent2"/>
              </a:buClr>
              <a:buSzPts val="1800"/>
              <a:buFont typeface="Noto Sans Symbols"/>
              <a:buChar char="▪"/>
            </a:pPr>
            <a:r>
              <a:rPr b="0" i="0" lang="en-CN" sz="3200" u="none" cap="none" strike="noStrike">
                <a:solidFill>
                  <a:schemeClr val="accent2"/>
                </a:solidFill>
                <a:latin typeface="Calibri"/>
                <a:ea typeface="Calibri"/>
                <a:cs typeface="Calibri"/>
                <a:sym typeface="Calibri"/>
              </a:rPr>
              <a:t>Absolute ranking</a:t>
            </a:r>
            <a:endParaRPr b="0" i="0" sz="3200" u="none" cap="none" strike="noStrike">
              <a:solidFill>
                <a:schemeClr val="accent2"/>
              </a:solidFill>
              <a:latin typeface="Calibri"/>
              <a:ea typeface="Calibri"/>
              <a:cs typeface="Calibri"/>
              <a:sym typeface="Calibri"/>
            </a:endParaRPr>
          </a:p>
          <a:p>
            <a:pPr indent="-285736" lvl="1" marL="742913" marR="0" rtl="0" algn="l">
              <a:lnSpc>
                <a:spcPct val="90000"/>
              </a:lnSpc>
              <a:spcBef>
                <a:spcPts val="560"/>
              </a:spcBef>
              <a:spcAft>
                <a:spcPts val="0"/>
              </a:spcAft>
              <a:buClr>
                <a:schemeClr val="dk1"/>
              </a:buClr>
              <a:buSzPts val="1800"/>
              <a:buFont typeface="Noto Sans Symbols"/>
              <a:buChar char="▪"/>
            </a:pPr>
            <a:r>
              <a:rPr b="0" i="0" lang="en-CN" sz="2800" u="none" cap="none" strike="noStrike">
                <a:solidFill>
                  <a:schemeClr val="dk1"/>
                </a:solidFill>
                <a:latin typeface="Calibri"/>
                <a:ea typeface="Calibri"/>
                <a:cs typeface="Calibri"/>
                <a:sym typeface="Calibri"/>
              </a:rPr>
              <a:t>Flag the least likely </a:t>
            </a:r>
            <a:r>
              <a:rPr b="0" i="0" lang="en-CN" sz="2800" u="none" cap="none" strike="noStrike">
                <a:solidFill>
                  <a:schemeClr val="dk1"/>
                </a:solidFill>
                <a:latin typeface="Courier New"/>
                <a:ea typeface="Courier New"/>
                <a:cs typeface="Courier New"/>
                <a:sym typeface="Courier New"/>
              </a:rPr>
              <a:t>k</a:t>
            </a:r>
            <a:r>
              <a:rPr b="0" i="0" lang="en-CN" sz="2800" u="none" cap="none" strike="noStrike">
                <a:solidFill>
                  <a:schemeClr val="dk1"/>
                </a:solidFill>
                <a:latin typeface="Calibri"/>
                <a:ea typeface="Calibri"/>
                <a:cs typeface="Calibri"/>
                <a:sym typeface="Calibri"/>
              </a:rPr>
              <a: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CN"/>
              <a:t>Defence in Depth</a:t>
            </a:r>
            <a:endParaRPr/>
          </a:p>
        </p:txBody>
      </p:sp>
      <p:sp>
        <p:nvSpPr>
          <p:cNvPr id="117" name="Google Shape;117;p3"/>
          <p:cNvSpPr txBox="1"/>
          <p:nvPr>
            <p:ph idx="12" type="sldNum"/>
          </p:nvPr>
        </p:nvSpPr>
        <p:spPr>
          <a:xfrm>
            <a:off x="9652000" y="6245227"/>
            <a:ext cx="2133600" cy="476251"/>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N" sz="1500" u="none" cap="none" strike="noStrike">
                <a:solidFill>
                  <a:schemeClr val="dk1"/>
                </a:solidFill>
                <a:latin typeface="Arial"/>
                <a:ea typeface="Arial"/>
                <a:cs typeface="Arial"/>
                <a:sym typeface="Arial"/>
              </a:rPr>
              <a:t>‹#›</a:t>
            </a:fld>
            <a:endParaRPr b="0" i="0" sz="1500" u="none" cap="none" strike="noStrike">
              <a:solidFill>
                <a:schemeClr val="dk1"/>
              </a:solidFill>
              <a:latin typeface="Arial"/>
              <a:ea typeface="Arial"/>
              <a:cs typeface="Arial"/>
              <a:sym typeface="Arial"/>
            </a:endParaRPr>
          </a:p>
        </p:txBody>
      </p:sp>
      <p:grpSp>
        <p:nvGrpSpPr>
          <p:cNvPr id="118" name="Google Shape;118;p3"/>
          <p:cNvGrpSpPr/>
          <p:nvPr/>
        </p:nvGrpSpPr>
        <p:grpSpPr>
          <a:xfrm>
            <a:off x="967091" y="1176221"/>
            <a:ext cx="10701340" cy="4906250"/>
            <a:chOff x="1212898" y="11357"/>
            <a:chExt cx="10701340" cy="4906250"/>
          </a:xfrm>
        </p:grpSpPr>
        <p:sp>
          <p:nvSpPr>
            <p:cNvPr id="119" name="Google Shape;119;p3"/>
            <p:cNvSpPr/>
            <p:nvPr/>
          </p:nvSpPr>
          <p:spPr>
            <a:xfrm>
              <a:off x="1212898" y="11357"/>
              <a:ext cx="10098347" cy="1470704"/>
            </a:xfrm>
            <a:prstGeom prst="rightArrow">
              <a:avLst>
                <a:gd fmla="val 50000" name="adj1"/>
                <a:gd fmla="val 50000" name="adj2"/>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txBox="1"/>
            <p:nvPr/>
          </p:nvSpPr>
          <p:spPr>
            <a:xfrm>
              <a:off x="1212898" y="379033"/>
              <a:ext cx="9730671" cy="735352"/>
            </a:xfrm>
            <a:prstGeom prst="rect">
              <a:avLst/>
            </a:prstGeom>
            <a:noFill/>
            <a:ln>
              <a:noFill/>
            </a:ln>
          </p:spPr>
          <p:txBody>
            <a:bodyPr anchorCtr="0" anchor="ctr" bIns="233450" lIns="110475" spcFirstLastPara="1" rIns="254000" wrap="square" tIns="110475">
              <a:noAutofit/>
            </a:bodyPr>
            <a:lstStyle/>
            <a:p>
              <a:pPr indent="0" lvl="0" marL="0" marR="0" rtl="0" algn="l">
                <a:lnSpc>
                  <a:spcPct val="90000"/>
                </a:lnSpc>
                <a:spcBef>
                  <a:spcPts val="0"/>
                </a:spcBef>
                <a:spcAft>
                  <a:spcPts val="0"/>
                </a:spcAft>
                <a:buClr>
                  <a:srgbClr val="000000"/>
                </a:buClr>
                <a:buSzPts val="2900"/>
                <a:buFont typeface="Arial"/>
                <a:buNone/>
              </a:pPr>
              <a:r>
                <a:rPr b="0" i="0" lang="en-CN" sz="2900" u="none" cap="none" strike="noStrike">
                  <a:solidFill>
                    <a:schemeClr val="lt1"/>
                  </a:solidFill>
                  <a:latin typeface="Arial"/>
                  <a:ea typeface="Arial"/>
                  <a:cs typeface="Arial"/>
                  <a:sym typeface="Arial"/>
                </a:rPr>
                <a:t>Pre-deployment</a:t>
              </a:r>
              <a:endParaRPr/>
            </a:p>
          </p:txBody>
        </p:sp>
        <p:sp>
          <p:nvSpPr>
            <p:cNvPr id="121" name="Google Shape;121;p3"/>
            <p:cNvSpPr/>
            <p:nvPr/>
          </p:nvSpPr>
          <p:spPr>
            <a:xfrm>
              <a:off x="1212898" y="1145482"/>
              <a:ext cx="3110291" cy="2833117"/>
            </a:xfrm>
            <a:prstGeom prst="rect">
              <a:avLst/>
            </a:prstGeom>
            <a:solidFill>
              <a:schemeClr val="lt1"/>
            </a:solidFill>
            <a:ln cap="flat" cmpd="sng" w="25400">
              <a:solidFill>
                <a:srgbClr val="4372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txBox="1"/>
            <p:nvPr/>
          </p:nvSpPr>
          <p:spPr>
            <a:xfrm>
              <a:off x="1212898" y="1145482"/>
              <a:ext cx="3110291" cy="2833117"/>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2400"/>
                <a:buFont typeface="Arial"/>
                <a:buNone/>
              </a:pPr>
              <a:r>
                <a:rPr b="0" i="0" lang="en-CN" sz="2400" u="none" cap="none" strike="noStrike">
                  <a:solidFill>
                    <a:srgbClr val="000000"/>
                  </a:solidFill>
                  <a:latin typeface="Arial"/>
                  <a:ea typeface="Arial"/>
                  <a:cs typeface="Arial"/>
                  <a:sym typeface="Arial"/>
                </a:rPr>
                <a:t>Best practices</a:t>
              </a:r>
              <a:endParaRPr/>
            </a:p>
            <a:p>
              <a:pPr indent="0" lvl="0" marL="0" marR="0" rtl="0" algn="l">
                <a:lnSpc>
                  <a:spcPct val="90000"/>
                </a:lnSpc>
                <a:spcBef>
                  <a:spcPts val="840"/>
                </a:spcBef>
                <a:spcAft>
                  <a:spcPts val="0"/>
                </a:spcAft>
                <a:buClr>
                  <a:srgbClr val="000000"/>
                </a:buClr>
                <a:buSzPts val="2400"/>
                <a:buFont typeface="Arial"/>
                <a:buNone/>
              </a:pPr>
              <a:r>
                <a:rPr b="1" i="0" lang="en-CN" sz="2400" u="none" cap="none" strike="noStrike">
                  <a:solidFill>
                    <a:srgbClr val="000000"/>
                  </a:solidFill>
                  <a:latin typeface="Arial"/>
                  <a:ea typeface="Arial"/>
                  <a:cs typeface="Arial"/>
                  <a:sym typeface="Arial"/>
                </a:rPr>
                <a:t>Pre-audit</a:t>
              </a:r>
              <a:r>
                <a:rPr b="0" baseline="30000" i="0" lang="en-CN" sz="2400" u="none" cap="none" strike="noStrike">
                  <a:solidFill>
                    <a:srgbClr val="000000"/>
                  </a:solidFill>
                  <a:latin typeface="Arial"/>
                  <a:ea typeface="Arial"/>
                  <a:cs typeface="Arial"/>
                  <a:sym typeface="Arial"/>
                </a:rPr>
                <a:t>[1]</a:t>
              </a:r>
              <a:endParaRPr b="1" i="0" sz="2400" u="sng" cap="none" strike="noStrike">
                <a:solidFill>
                  <a:srgbClr val="000000"/>
                </a:solidFill>
                <a:latin typeface="Arial"/>
                <a:ea typeface="Arial"/>
                <a:cs typeface="Arial"/>
                <a:sym typeface="Arial"/>
              </a:endParaRPr>
            </a:p>
            <a:p>
              <a:pPr indent="0" lvl="0" marL="0" marR="0" rtl="0" algn="l">
                <a:lnSpc>
                  <a:spcPct val="90000"/>
                </a:lnSpc>
                <a:spcBef>
                  <a:spcPts val="840"/>
                </a:spcBef>
                <a:spcAft>
                  <a:spcPts val="0"/>
                </a:spcAft>
                <a:buClr>
                  <a:srgbClr val="000000"/>
                </a:buClr>
                <a:buSzPts val="2400"/>
                <a:buFont typeface="Arial"/>
                <a:buNone/>
              </a:pPr>
              <a:r>
                <a:rPr b="0" i="0" lang="en-CN" sz="2400" u="none" cap="none" strike="noStrike">
                  <a:solidFill>
                    <a:srgbClr val="000000"/>
                  </a:solidFill>
                  <a:latin typeface="Arial"/>
                  <a:ea typeface="Arial"/>
                  <a:cs typeface="Arial"/>
                  <a:sym typeface="Arial"/>
                </a:rPr>
                <a:t>Audit</a:t>
              </a:r>
              <a:r>
                <a:rPr b="0" baseline="30000" i="0" lang="en-CN" sz="2400" u="none" cap="none" strike="noStrike">
                  <a:solidFill>
                    <a:srgbClr val="000000"/>
                  </a:solidFill>
                  <a:latin typeface="Arial"/>
                  <a:ea typeface="Arial"/>
                  <a:cs typeface="Arial"/>
                  <a:sym typeface="Arial"/>
                </a:rPr>
                <a:t>[2]</a:t>
              </a:r>
              <a:endParaRPr/>
            </a:p>
            <a:p>
              <a:pPr indent="0" lvl="0" marL="0" marR="0" rtl="0" algn="l">
                <a:lnSpc>
                  <a:spcPct val="90000"/>
                </a:lnSpc>
                <a:spcBef>
                  <a:spcPts val="840"/>
                </a:spcBef>
                <a:spcAft>
                  <a:spcPts val="0"/>
                </a:spcAft>
                <a:buClr>
                  <a:srgbClr val="000000"/>
                </a:buClr>
                <a:buSzPts val="2400"/>
                <a:buFont typeface="Arial"/>
                <a:buNone/>
              </a:pPr>
              <a:r>
                <a:rPr b="0" i="0" lang="en-CN" sz="2400" u="none" cap="none" strike="noStrike">
                  <a:solidFill>
                    <a:srgbClr val="000000"/>
                  </a:solidFill>
                  <a:latin typeface="Arial"/>
                  <a:ea typeface="Arial"/>
                  <a:cs typeface="Arial"/>
                  <a:sym typeface="Arial"/>
                </a:rPr>
                <a:t>Transfer limits</a:t>
              </a:r>
              <a:endParaRPr/>
            </a:p>
            <a:p>
              <a:pPr indent="0" lvl="0" marL="0" marR="0" rtl="0" algn="l">
                <a:lnSpc>
                  <a:spcPct val="90000"/>
                </a:lnSpc>
                <a:spcBef>
                  <a:spcPts val="840"/>
                </a:spcBef>
                <a:spcAft>
                  <a:spcPts val="0"/>
                </a:spcAft>
                <a:buClr>
                  <a:srgbClr val="000000"/>
                </a:buClr>
                <a:buSzPts val="2400"/>
                <a:buFont typeface="Arial"/>
                <a:buNone/>
              </a:pPr>
              <a:r>
                <a:rPr b="0" i="0" lang="en-CN" sz="2400" u="none" cap="none" strike="noStrike">
                  <a:solidFill>
                    <a:srgbClr val="000000"/>
                  </a:solidFill>
                  <a:latin typeface="Arial"/>
                  <a:ea typeface="Arial"/>
                  <a:cs typeface="Arial"/>
                  <a:sym typeface="Arial"/>
                </a:rPr>
                <a:t>Pause button</a:t>
              </a:r>
              <a:endParaRPr/>
            </a:p>
          </p:txBody>
        </p:sp>
        <p:sp>
          <p:nvSpPr>
            <p:cNvPr id="123" name="Google Shape;123;p3"/>
            <p:cNvSpPr/>
            <p:nvPr/>
          </p:nvSpPr>
          <p:spPr>
            <a:xfrm>
              <a:off x="4320744" y="501592"/>
              <a:ext cx="7306991" cy="1470704"/>
            </a:xfrm>
            <a:prstGeom prst="rightArrow">
              <a:avLst>
                <a:gd fmla="val 50000" name="adj1"/>
                <a:gd fmla="val 50000" name="adj2"/>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txBox="1"/>
            <p:nvPr/>
          </p:nvSpPr>
          <p:spPr>
            <a:xfrm>
              <a:off x="4320744" y="869268"/>
              <a:ext cx="6939315" cy="735352"/>
            </a:xfrm>
            <a:prstGeom prst="rect">
              <a:avLst/>
            </a:prstGeom>
            <a:noFill/>
            <a:ln>
              <a:noFill/>
            </a:ln>
          </p:spPr>
          <p:txBody>
            <a:bodyPr anchorCtr="0" anchor="ctr" bIns="233450" lIns="110475" spcFirstLastPara="1" rIns="254000" wrap="square" tIns="110475">
              <a:noAutofit/>
            </a:bodyPr>
            <a:lstStyle/>
            <a:p>
              <a:pPr indent="0" lvl="0" marL="0" marR="0" rtl="0" algn="l">
                <a:lnSpc>
                  <a:spcPct val="90000"/>
                </a:lnSpc>
                <a:spcBef>
                  <a:spcPts val="0"/>
                </a:spcBef>
                <a:spcAft>
                  <a:spcPts val="0"/>
                </a:spcAft>
                <a:buClr>
                  <a:srgbClr val="000000"/>
                </a:buClr>
                <a:buSzPts val="2900"/>
                <a:buFont typeface="Arial"/>
                <a:buNone/>
              </a:pPr>
              <a:r>
                <a:rPr b="0" i="0" lang="en-CN" sz="2900" u="none" cap="none" strike="noStrike">
                  <a:solidFill>
                    <a:schemeClr val="lt1"/>
                  </a:solidFill>
                  <a:latin typeface="Arial"/>
                  <a:ea typeface="Arial"/>
                  <a:cs typeface="Arial"/>
                  <a:sym typeface="Arial"/>
                </a:rPr>
                <a:t>Post-deployment</a:t>
              </a:r>
              <a:endParaRPr/>
            </a:p>
          </p:txBody>
        </p:sp>
        <p:sp>
          <p:nvSpPr>
            <p:cNvPr id="125" name="Google Shape;125;p3"/>
            <p:cNvSpPr/>
            <p:nvPr/>
          </p:nvSpPr>
          <p:spPr>
            <a:xfrm>
              <a:off x="4336657" y="1635717"/>
              <a:ext cx="3454227" cy="2833117"/>
            </a:xfrm>
            <a:prstGeom prst="rect">
              <a:avLst/>
            </a:prstGeom>
            <a:solidFill>
              <a:schemeClr val="lt1"/>
            </a:solidFill>
            <a:ln cap="flat" cmpd="sng" w="25400">
              <a:solidFill>
                <a:srgbClr val="4372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txBox="1"/>
            <p:nvPr/>
          </p:nvSpPr>
          <p:spPr>
            <a:xfrm>
              <a:off x="4336657" y="1635717"/>
              <a:ext cx="3454227" cy="2833117"/>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2400"/>
                <a:buFont typeface="Arial"/>
                <a:buNone/>
              </a:pPr>
              <a:r>
                <a:rPr b="1" i="0" lang="en-CN" sz="2400" u="none" cap="none" strike="noStrike">
                  <a:solidFill>
                    <a:srgbClr val="000000"/>
                  </a:solidFill>
                  <a:latin typeface="Arial"/>
                  <a:ea typeface="Arial"/>
                  <a:cs typeface="Arial"/>
                  <a:sym typeface="Arial"/>
                </a:rPr>
                <a:t>Intrusion Detection</a:t>
              </a:r>
              <a:r>
                <a:rPr b="0" baseline="30000" i="0" lang="en-CN" sz="2400" u="none" cap="none" strike="noStrike">
                  <a:solidFill>
                    <a:srgbClr val="000000"/>
                  </a:solidFill>
                  <a:latin typeface="Arial"/>
                  <a:ea typeface="Arial"/>
                  <a:cs typeface="Arial"/>
                  <a:sym typeface="Arial"/>
                </a:rPr>
                <a:t>[3]</a:t>
              </a:r>
              <a:endParaRPr b="1" i="0" sz="2400" u="none" cap="none" strike="noStrike">
                <a:solidFill>
                  <a:srgbClr val="000000"/>
                </a:solidFill>
                <a:latin typeface="Arial"/>
                <a:ea typeface="Arial"/>
                <a:cs typeface="Arial"/>
                <a:sym typeface="Arial"/>
              </a:endParaRPr>
            </a:p>
            <a:p>
              <a:pPr indent="0" lvl="0" marL="0" marR="0" rtl="0" algn="l">
                <a:lnSpc>
                  <a:spcPct val="90000"/>
                </a:lnSpc>
                <a:spcBef>
                  <a:spcPts val="840"/>
                </a:spcBef>
                <a:spcAft>
                  <a:spcPts val="0"/>
                </a:spcAft>
                <a:buClr>
                  <a:srgbClr val="000000"/>
                </a:buClr>
                <a:buSzPts val="2400"/>
                <a:buFont typeface="Arial"/>
                <a:buNone/>
              </a:pPr>
              <a:r>
                <a:rPr b="0" i="0" lang="en-CN" sz="2400" u="none" cap="none" strike="noStrike">
                  <a:solidFill>
                    <a:srgbClr val="000000"/>
                  </a:solidFill>
                  <a:latin typeface="Arial"/>
                  <a:ea typeface="Arial"/>
                  <a:cs typeface="Arial"/>
                  <a:sym typeface="Arial"/>
                </a:rPr>
                <a:t>Intrusion Prevention</a:t>
              </a:r>
              <a:r>
                <a:rPr b="0" baseline="30000" i="0" lang="en-CN" sz="2400" u="none" cap="none" strike="noStrike">
                  <a:solidFill>
                    <a:srgbClr val="000000"/>
                  </a:solidFill>
                  <a:latin typeface="Arial"/>
                  <a:ea typeface="Arial"/>
                  <a:cs typeface="Arial"/>
                  <a:sym typeface="Arial"/>
                </a:rPr>
                <a:t>[4]</a:t>
              </a:r>
              <a:endParaRPr/>
            </a:p>
            <a:p>
              <a:pPr indent="0" lvl="0" marL="0" marR="0" rtl="0" algn="l">
                <a:lnSpc>
                  <a:spcPct val="90000"/>
                </a:lnSpc>
                <a:spcBef>
                  <a:spcPts val="840"/>
                </a:spcBef>
                <a:spcAft>
                  <a:spcPts val="0"/>
                </a:spcAft>
                <a:buClr>
                  <a:srgbClr val="000000"/>
                </a:buClr>
                <a:buSzPts val="2400"/>
                <a:buFont typeface="Arial"/>
                <a:buNone/>
              </a:pPr>
              <a:r>
                <a:rPr b="0" i="0" lang="en-CN" sz="2400" u="none" cap="none" strike="noStrike">
                  <a:solidFill>
                    <a:srgbClr val="000000"/>
                  </a:solidFill>
                  <a:latin typeface="Arial"/>
                  <a:ea typeface="Arial"/>
                  <a:cs typeface="Arial"/>
                  <a:sym typeface="Arial"/>
                </a:rPr>
                <a:t>Vulnerability Search</a:t>
              </a:r>
              <a:r>
                <a:rPr b="0" baseline="30000" i="0" lang="en-CN" sz="2400" u="none" cap="none" strike="noStrike">
                  <a:solidFill>
                    <a:srgbClr val="000000"/>
                  </a:solidFill>
                  <a:latin typeface="Arial"/>
                  <a:ea typeface="Arial"/>
                  <a:cs typeface="Arial"/>
                  <a:sym typeface="Arial"/>
                </a:rPr>
                <a:t>[5]</a:t>
              </a:r>
              <a:endParaRPr b="0" i="0" sz="2400" u="none" cap="none" strike="noStrike">
                <a:solidFill>
                  <a:srgbClr val="000000"/>
                </a:solidFill>
                <a:latin typeface="Arial"/>
                <a:ea typeface="Arial"/>
                <a:cs typeface="Arial"/>
                <a:sym typeface="Arial"/>
              </a:endParaRPr>
            </a:p>
            <a:p>
              <a:pPr indent="0" lvl="0" marL="0" marR="0" rtl="0" algn="l">
                <a:lnSpc>
                  <a:spcPct val="90000"/>
                </a:lnSpc>
                <a:spcBef>
                  <a:spcPts val="840"/>
                </a:spcBef>
                <a:spcAft>
                  <a:spcPts val="0"/>
                </a:spcAft>
                <a:buClr>
                  <a:srgbClr val="000000"/>
                </a:buClr>
                <a:buSzPts val="2400"/>
                <a:buFont typeface="Arial"/>
                <a:buNone/>
              </a:pPr>
              <a:r>
                <a:rPr b="0" i="0" lang="en-CN" sz="2400" u="none" cap="none" strike="noStrike">
                  <a:solidFill>
                    <a:srgbClr val="000000"/>
                  </a:solidFill>
                  <a:latin typeface="Arial"/>
                  <a:ea typeface="Arial"/>
                  <a:cs typeface="Arial"/>
                  <a:sym typeface="Arial"/>
                </a:rPr>
                <a:t>Similarity Detection</a:t>
              </a:r>
              <a:r>
                <a:rPr b="0" baseline="30000" i="0" lang="en-CN" sz="2400" u="none" cap="none" strike="noStrike">
                  <a:solidFill>
                    <a:srgbClr val="000000"/>
                  </a:solidFill>
                  <a:latin typeface="Arial"/>
                  <a:ea typeface="Arial"/>
                  <a:cs typeface="Arial"/>
                  <a:sym typeface="Arial"/>
                </a:rPr>
                <a:t>[6]</a:t>
              </a:r>
              <a:endParaRPr b="0" i="0" sz="2400" u="none" cap="none" strike="noStrike">
                <a:solidFill>
                  <a:srgbClr val="000000"/>
                </a:solidFill>
                <a:latin typeface="Arial"/>
                <a:ea typeface="Arial"/>
                <a:cs typeface="Arial"/>
                <a:sym typeface="Arial"/>
              </a:endParaRPr>
            </a:p>
          </p:txBody>
        </p:sp>
        <p:sp>
          <p:nvSpPr>
            <p:cNvPr id="127" name="Google Shape;127;p3"/>
            <p:cNvSpPr/>
            <p:nvPr/>
          </p:nvSpPr>
          <p:spPr>
            <a:xfrm>
              <a:off x="7769838" y="991827"/>
              <a:ext cx="4144400" cy="1470704"/>
            </a:xfrm>
            <a:prstGeom prst="rightArrow">
              <a:avLst>
                <a:gd fmla="val 50000" name="adj1"/>
                <a:gd fmla="val 50000" name="adj2"/>
              </a:avLst>
            </a:prstGeom>
            <a:solidFill>
              <a:srgbClr val="437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txBox="1"/>
            <p:nvPr/>
          </p:nvSpPr>
          <p:spPr>
            <a:xfrm>
              <a:off x="7769838" y="1359503"/>
              <a:ext cx="3776724" cy="735352"/>
            </a:xfrm>
            <a:prstGeom prst="rect">
              <a:avLst/>
            </a:prstGeom>
            <a:noFill/>
            <a:ln>
              <a:noFill/>
            </a:ln>
          </p:spPr>
          <p:txBody>
            <a:bodyPr anchorCtr="0" anchor="ctr" bIns="233450" lIns="110475" spcFirstLastPara="1" rIns="254000" wrap="square" tIns="110475">
              <a:noAutofit/>
            </a:bodyPr>
            <a:lstStyle/>
            <a:p>
              <a:pPr indent="0" lvl="0" marL="0" marR="0" rtl="0" algn="l">
                <a:lnSpc>
                  <a:spcPct val="90000"/>
                </a:lnSpc>
                <a:spcBef>
                  <a:spcPts val="0"/>
                </a:spcBef>
                <a:spcAft>
                  <a:spcPts val="0"/>
                </a:spcAft>
                <a:buClr>
                  <a:srgbClr val="000000"/>
                </a:buClr>
                <a:buSzPts val="2900"/>
                <a:buFont typeface="Arial"/>
                <a:buNone/>
              </a:pPr>
              <a:r>
                <a:rPr b="0" i="0" lang="en-CN" sz="2900" u="none" cap="none" strike="noStrike">
                  <a:solidFill>
                    <a:schemeClr val="lt1"/>
                  </a:solidFill>
                  <a:latin typeface="Arial"/>
                  <a:ea typeface="Arial"/>
                  <a:cs typeface="Arial"/>
                  <a:sym typeface="Arial"/>
                </a:rPr>
                <a:t>Post-incident</a:t>
              </a:r>
              <a:endParaRPr/>
            </a:p>
          </p:txBody>
        </p:sp>
        <p:sp>
          <p:nvSpPr>
            <p:cNvPr id="129" name="Google Shape;129;p3"/>
            <p:cNvSpPr/>
            <p:nvPr/>
          </p:nvSpPr>
          <p:spPr>
            <a:xfrm>
              <a:off x="7794741" y="2125952"/>
              <a:ext cx="3110291" cy="2791655"/>
            </a:xfrm>
            <a:prstGeom prst="rect">
              <a:avLst/>
            </a:prstGeom>
            <a:solidFill>
              <a:schemeClr val="lt1"/>
            </a:solidFill>
            <a:ln cap="flat" cmpd="sng" w="25400">
              <a:solidFill>
                <a:srgbClr val="4372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txBox="1"/>
            <p:nvPr/>
          </p:nvSpPr>
          <p:spPr>
            <a:xfrm>
              <a:off x="7794741" y="2125952"/>
              <a:ext cx="3110291" cy="2791655"/>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2400"/>
                <a:buFont typeface="Arial"/>
                <a:buNone/>
              </a:pPr>
              <a:r>
                <a:rPr b="0" i="0" lang="en-CN" sz="2400" u="none" cap="none" strike="noStrike">
                  <a:solidFill>
                    <a:srgbClr val="000000"/>
                  </a:solidFill>
                  <a:latin typeface="Arial"/>
                  <a:ea typeface="Arial"/>
                  <a:cs typeface="Arial"/>
                  <a:sym typeface="Arial"/>
                </a:rPr>
                <a:t>Fast Forensic</a:t>
              </a:r>
              <a:r>
                <a:rPr b="0" baseline="30000" i="0" lang="en-CN" sz="2400" u="none" cap="none" strike="noStrike">
                  <a:solidFill>
                    <a:srgbClr val="000000"/>
                  </a:solidFill>
                  <a:latin typeface="Arial"/>
                  <a:ea typeface="Arial"/>
                  <a:cs typeface="Arial"/>
                  <a:sym typeface="Arial"/>
                </a:rPr>
                <a:t>[7]</a:t>
              </a:r>
              <a:r>
                <a:rPr b="0" i="0" lang="en-CN" sz="2400" u="none" cap="none" strike="noStrike">
                  <a:solidFill>
                    <a:srgbClr val="000000"/>
                  </a:solidFill>
                  <a:latin typeface="Arial"/>
                  <a:ea typeface="Arial"/>
                  <a:cs typeface="Arial"/>
                  <a:sym typeface="Arial"/>
                </a:rPr>
                <a:t> </a:t>
              </a:r>
              <a:endParaRPr/>
            </a:p>
            <a:p>
              <a:pPr indent="0" lvl="0" marL="0" marR="0" rtl="0" algn="l">
                <a:lnSpc>
                  <a:spcPct val="90000"/>
                </a:lnSpc>
                <a:spcBef>
                  <a:spcPts val="840"/>
                </a:spcBef>
                <a:spcAft>
                  <a:spcPts val="0"/>
                </a:spcAft>
                <a:buClr>
                  <a:srgbClr val="000000"/>
                </a:buClr>
                <a:buSzPts val="2400"/>
                <a:buFont typeface="Arial"/>
                <a:buNone/>
              </a:pPr>
              <a:r>
                <a:rPr b="0" i="0" lang="en-CN" sz="2400" u="none" cap="none" strike="noStrike">
                  <a:solidFill>
                    <a:srgbClr val="000000"/>
                  </a:solidFill>
                  <a:latin typeface="Arial"/>
                  <a:ea typeface="Arial"/>
                  <a:cs typeface="Arial"/>
                  <a:sym typeface="Arial"/>
                </a:rPr>
                <a:t>Post Imitation</a:t>
              </a:r>
              <a:endParaRPr/>
            </a:p>
          </p:txBody>
        </p:sp>
      </p:grpSp>
      <p:sp>
        <p:nvSpPr>
          <p:cNvPr id="131" name="Google Shape;131;p3"/>
          <p:cNvSpPr txBox="1"/>
          <p:nvPr/>
        </p:nvSpPr>
        <p:spPr>
          <a:xfrm>
            <a:off x="930795" y="5185888"/>
            <a:ext cx="3082836" cy="181588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CN" sz="1400" u="none" cap="none" strike="noStrike">
                <a:solidFill>
                  <a:srgbClr val="000000"/>
                </a:solidFill>
                <a:latin typeface="Arial"/>
                <a:ea typeface="Arial"/>
                <a:cs typeface="Arial"/>
                <a:sym typeface="Arial"/>
              </a:rPr>
              <a:t>[1] Still need an audit? – 2023</a:t>
            </a:r>
            <a:endParaRPr/>
          </a:p>
          <a:p>
            <a:pPr indent="0" lvl="0" marL="0" marR="0" rtl="0" algn="l">
              <a:lnSpc>
                <a:spcPct val="100000"/>
              </a:lnSpc>
              <a:spcBef>
                <a:spcPts val="0"/>
              </a:spcBef>
              <a:spcAft>
                <a:spcPts val="0"/>
              </a:spcAft>
              <a:buNone/>
            </a:pPr>
            <a:r>
              <a:rPr b="0" i="0" lang="en-CN" sz="1400" u="none" cap="none" strike="noStrike">
                <a:solidFill>
                  <a:srgbClr val="000000"/>
                </a:solidFill>
                <a:latin typeface="Arial"/>
                <a:ea typeface="Arial"/>
                <a:cs typeface="Arial"/>
                <a:sym typeface="Arial"/>
              </a:rPr>
              <a:t>[2] Securify – 2018</a:t>
            </a:r>
            <a:endParaRPr/>
          </a:p>
          <a:p>
            <a:pPr indent="0" lvl="0" marL="0" marR="0" rtl="0" algn="l">
              <a:lnSpc>
                <a:spcPct val="100000"/>
              </a:lnSpc>
              <a:spcBef>
                <a:spcPts val="0"/>
              </a:spcBef>
              <a:spcAft>
                <a:spcPts val="0"/>
              </a:spcAft>
              <a:buNone/>
            </a:pPr>
            <a:r>
              <a:rPr b="0" i="0" lang="en-CN" sz="1400" u="none" cap="none" strike="noStrike">
                <a:solidFill>
                  <a:srgbClr val="000000"/>
                </a:solidFill>
                <a:latin typeface="Arial"/>
                <a:ea typeface="Arial"/>
                <a:cs typeface="Arial"/>
                <a:sym typeface="Arial"/>
              </a:rPr>
              <a:t>[3] BlockGPT – 2023</a:t>
            </a:r>
            <a:endParaRPr/>
          </a:p>
          <a:p>
            <a:pPr indent="0" lvl="0" marL="0" marR="0" rtl="0" algn="l">
              <a:lnSpc>
                <a:spcPct val="100000"/>
              </a:lnSpc>
              <a:spcBef>
                <a:spcPts val="0"/>
              </a:spcBef>
              <a:spcAft>
                <a:spcPts val="0"/>
              </a:spcAft>
              <a:buNone/>
            </a:pPr>
            <a:r>
              <a:rPr b="0" i="0" lang="en-CN" sz="1400" u="none" cap="none" strike="noStrike">
                <a:solidFill>
                  <a:srgbClr val="000000"/>
                </a:solidFill>
                <a:latin typeface="Arial"/>
                <a:ea typeface="Arial"/>
                <a:cs typeface="Arial"/>
                <a:sym typeface="Arial"/>
              </a:rPr>
              <a:t>[4] Imitation Game – 2023</a:t>
            </a:r>
            <a:endParaRPr/>
          </a:p>
          <a:p>
            <a:pPr indent="0" lvl="0" marL="0" marR="0" rtl="0" algn="l">
              <a:lnSpc>
                <a:spcPct val="100000"/>
              </a:lnSpc>
              <a:spcBef>
                <a:spcPts val="0"/>
              </a:spcBef>
              <a:spcAft>
                <a:spcPts val="0"/>
              </a:spcAft>
              <a:buNone/>
            </a:pPr>
            <a:r>
              <a:rPr b="0" i="0" lang="en-CN" sz="1400" u="none" cap="none" strike="noStrike">
                <a:solidFill>
                  <a:srgbClr val="000000"/>
                </a:solidFill>
                <a:latin typeface="Arial"/>
                <a:ea typeface="Arial"/>
                <a:cs typeface="Arial"/>
                <a:sym typeface="Arial"/>
              </a:rPr>
              <a:t>[5] DeFiPoser – 2021</a:t>
            </a:r>
            <a:endParaRPr/>
          </a:p>
          <a:p>
            <a:pPr indent="0" lvl="0" marL="0" marR="0" rtl="0" algn="l">
              <a:lnSpc>
                <a:spcPct val="100000"/>
              </a:lnSpc>
              <a:spcBef>
                <a:spcPts val="0"/>
              </a:spcBef>
              <a:spcAft>
                <a:spcPts val="0"/>
              </a:spcAft>
              <a:buNone/>
            </a:pPr>
            <a:r>
              <a:rPr b="0" i="0" lang="en-CN" sz="1400" u="none" cap="none" strike="noStrike">
                <a:solidFill>
                  <a:srgbClr val="000000"/>
                </a:solidFill>
                <a:latin typeface="Arial"/>
                <a:ea typeface="Arial"/>
                <a:cs typeface="Arial"/>
                <a:sym typeface="Arial"/>
              </a:rPr>
              <a:t>[6] DeFi Attack SoK – 2023</a:t>
            </a:r>
            <a:endParaRPr/>
          </a:p>
          <a:p>
            <a:pPr indent="0" lvl="0" marL="0" marR="0" rtl="0" algn="l">
              <a:lnSpc>
                <a:spcPct val="100000"/>
              </a:lnSpc>
              <a:spcBef>
                <a:spcPts val="0"/>
              </a:spcBef>
              <a:spcAft>
                <a:spcPts val="0"/>
              </a:spcAft>
              <a:buNone/>
            </a:pPr>
            <a:r>
              <a:rPr b="0" i="0" lang="en-CN" sz="1400" u="none" cap="none" strike="noStrike">
                <a:solidFill>
                  <a:srgbClr val="000000"/>
                </a:solidFill>
                <a:latin typeface="Arial"/>
                <a:ea typeface="Arial"/>
                <a:cs typeface="Arial"/>
                <a:sym typeface="Arial"/>
              </a:rPr>
              <a:t>[7] Fast Forensic – 2023</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5"/>
          <p:cNvSpPr txBox="1"/>
          <p:nvPr>
            <p:ph idx="4294967295" type="sldNum"/>
          </p:nvPr>
        </p:nvSpPr>
        <p:spPr>
          <a:xfrm>
            <a:off x="9652000" y="6245227"/>
            <a:ext cx="2133600" cy="476251"/>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500"/>
              <a:buNone/>
            </a:pPr>
            <a:fld id="{00000000-1234-1234-1234-123412341234}" type="slidenum">
              <a:rPr b="0" i="0" lang="en-CN" sz="1500" u="none" cap="none" strike="noStrike">
                <a:solidFill>
                  <a:schemeClr val="dk1"/>
                </a:solidFill>
                <a:latin typeface="Arial"/>
                <a:ea typeface="Arial"/>
                <a:cs typeface="Arial"/>
                <a:sym typeface="Arial"/>
              </a:rPr>
              <a:t>‹#›</a:t>
            </a:fld>
            <a:endParaRPr b="0" i="0" sz="1500" u="none" cap="none" strike="noStrike">
              <a:solidFill>
                <a:schemeClr val="dk1"/>
              </a:solidFill>
              <a:latin typeface="Arial"/>
              <a:ea typeface="Arial"/>
              <a:cs typeface="Arial"/>
              <a:sym typeface="Arial"/>
            </a:endParaRPr>
          </a:p>
        </p:txBody>
      </p:sp>
      <p:sp>
        <p:nvSpPr>
          <p:cNvPr id="482" name="Google Shape;482;p6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CN"/>
              <a:t>BlockGPT IDS Performance</a:t>
            </a:r>
            <a:endParaRPr/>
          </a:p>
        </p:txBody>
      </p:sp>
      <p:pic>
        <p:nvPicPr>
          <p:cNvPr id="483" name="Google Shape;483;p65"/>
          <p:cNvPicPr preferRelativeResize="0"/>
          <p:nvPr/>
        </p:nvPicPr>
        <p:blipFill rotWithShape="1">
          <a:blip r:embed="rId3">
            <a:alphaModFix/>
          </a:blip>
          <a:srcRect b="0" l="0" r="0" t="0"/>
          <a:stretch/>
        </p:blipFill>
        <p:spPr>
          <a:xfrm>
            <a:off x="874553" y="1690688"/>
            <a:ext cx="10442894" cy="415992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6"/>
          <p:cNvSpPr txBox="1"/>
          <p:nvPr>
            <p:ph idx="4294967295" type="sldNum"/>
          </p:nvPr>
        </p:nvSpPr>
        <p:spPr>
          <a:xfrm>
            <a:off x="9652000" y="6245227"/>
            <a:ext cx="2133600" cy="476251"/>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500"/>
              <a:buNone/>
            </a:pPr>
            <a:fld id="{00000000-1234-1234-1234-123412341234}" type="slidenum">
              <a:rPr b="0" i="0" lang="en-CN" sz="1500" u="none" cap="none" strike="noStrike">
                <a:solidFill>
                  <a:schemeClr val="dk1"/>
                </a:solidFill>
                <a:latin typeface="Arial"/>
                <a:ea typeface="Arial"/>
                <a:cs typeface="Arial"/>
                <a:sym typeface="Arial"/>
              </a:rPr>
              <a:t>‹#›</a:t>
            </a:fld>
            <a:endParaRPr b="0" i="0" sz="1500" u="none" cap="none" strike="noStrike">
              <a:solidFill>
                <a:schemeClr val="dk1"/>
              </a:solidFill>
              <a:latin typeface="Arial"/>
              <a:ea typeface="Arial"/>
              <a:cs typeface="Arial"/>
              <a:sym typeface="Arial"/>
            </a:endParaRPr>
          </a:p>
        </p:txBody>
      </p:sp>
      <p:sp>
        <p:nvSpPr>
          <p:cNvPr id="489" name="Google Shape;489;p6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CN"/>
              <a:t>Case Study #1: Beanstalk (Observable Adv)</a:t>
            </a:r>
            <a:endParaRPr/>
          </a:p>
        </p:txBody>
      </p:sp>
      <p:sp>
        <p:nvSpPr>
          <p:cNvPr id="490" name="Google Shape;490;p66"/>
          <p:cNvSpPr txBox="1"/>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10000"/>
          </a:bodyPr>
          <a:lstStyle/>
          <a:p>
            <a:pPr indent="-342883" lvl="0" marL="342883" marR="0" rtl="0" algn="l">
              <a:lnSpc>
                <a:spcPct val="90000"/>
              </a:lnSpc>
              <a:spcBef>
                <a:spcPts val="592"/>
              </a:spcBef>
              <a:spcAft>
                <a:spcPts val="0"/>
              </a:spcAft>
              <a:buClr>
                <a:schemeClr val="accent2"/>
              </a:buClr>
              <a:buSzPct val="60810"/>
              <a:buFont typeface="Noto Sans Symbols"/>
              <a:buChar char="▪"/>
            </a:pPr>
            <a:r>
              <a:rPr b="0" i="0" lang="en-CN" sz="3200" u="none" cap="none" strike="noStrike">
                <a:solidFill>
                  <a:schemeClr val="accent2"/>
                </a:solidFill>
                <a:latin typeface="Calibri"/>
                <a:ea typeface="Calibri"/>
                <a:cs typeface="Calibri"/>
                <a:sym typeface="Calibri"/>
              </a:rPr>
              <a:t>April 2022</a:t>
            </a:r>
            <a:endParaRPr/>
          </a:p>
          <a:p>
            <a:pPr indent="-285736" lvl="1" marL="742913" marR="0" rtl="0" algn="l">
              <a:lnSpc>
                <a:spcPct val="90000"/>
              </a:lnSpc>
              <a:spcBef>
                <a:spcPts val="518"/>
              </a:spcBef>
              <a:spcAft>
                <a:spcPts val="0"/>
              </a:spcAft>
              <a:buClr>
                <a:schemeClr val="dk1"/>
              </a:buClr>
              <a:buSzPct val="69498"/>
              <a:buFont typeface="Noto Sans Symbols"/>
              <a:buChar char="▪"/>
            </a:pPr>
            <a:r>
              <a:rPr b="0" i="0" lang="en-CN" sz="2800" u="none" cap="none" strike="noStrike">
                <a:solidFill>
                  <a:schemeClr val="dk1"/>
                </a:solidFill>
                <a:latin typeface="Calibri"/>
                <a:ea typeface="Calibri"/>
                <a:cs typeface="Calibri"/>
                <a:sym typeface="Calibri"/>
              </a:rPr>
              <a:t>Adversary borrows 1B USD</a:t>
            </a:r>
            <a:endParaRPr/>
          </a:p>
          <a:p>
            <a:pPr indent="-285736" lvl="1" marL="742913" marR="0" rtl="0" algn="l">
              <a:lnSpc>
                <a:spcPct val="90000"/>
              </a:lnSpc>
              <a:spcBef>
                <a:spcPts val="518"/>
              </a:spcBef>
              <a:spcAft>
                <a:spcPts val="0"/>
              </a:spcAft>
              <a:buClr>
                <a:schemeClr val="dk1"/>
              </a:buClr>
              <a:buSzPct val="69498"/>
              <a:buFont typeface="Noto Sans Symbols"/>
              <a:buChar char="▪"/>
            </a:pPr>
            <a:r>
              <a:rPr b="0" i="0" lang="en-CN" sz="2800" u="none" cap="none" strike="noStrike">
                <a:solidFill>
                  <a:schemeClr val="dk1"/>
                </a:solidFill>
                <a:latin typeface="Calibri"/>
                <a:ea typeface="Calibri"/>
                <a:cs typeface="Calibri"/>
                <a:sym typeface="Calibri"/>
              </a:rPr>
              <a:t>Exchange proceeds for 67% stake in Beanstalks</a:t>
            </a:r>
            <a:endParaRPr b="0" i="0" sz="2800" u="none" cap="none" strike="noStrike">
              <a:solidFill>
                <a:schemeClr val="dk1"/>
              </a:solidFill>
              <a:latin typeface="Calibri"/>
              <a:ea typeface="Calibri"/>
              <a:cs typeface="Calibri"/>
              <a:sym typeface="Calibri"/>
            </a:endParaRPr>
          </a:p>
          <a:p>
            <a:pPr indent="-285736" lvl="1" marL="742913" marR="0" rtl="0" algn="l">
              <a:lnSpc>
                <a:spcPct val="90000"/>
              </a:lnSpc>
              <a:spcBef>
                <a:spcPts val="518"/>
              </a:spcBef>
              <a:spcAft>
                <a:spcPts val="0"/>
              </a:spcAft>
              <a:buClr>
                <a:schemeClr val="dk1"/>
              </a:buClr>
              <a:buSzPct val="69498"/>
              <a:buFont typeface="Noto Sans Symbols"/>
              <a:buChar char="▪"/>
            </a:pPr>
            <a:r>
              <a:rPr b="0" i="0" lang="en-CN" sz="2800" u="none" cap="none" strike="noStrike">
                <a:solidFill>
                  <a:schemeClr val="dk1"/>
                </a:solidFill>
                <a:latin typeface="Calibri"/>
                <a:ea typeface="Calibri"/>
                <a:cs typeface="Calibri"/>
                <a:sym typeface="Calibri"/>
              </a:rPr>
              <a:t>Passes vote to withdraw treasury</a:t>
            </a:r>
            <a:endParaRPr b="0" i="0" sz="2800" u="none" cap="none" strike="noStrike">
              <a:solidFill>
                <a:schemeClr val="dk1"/>
              </a:solidFill>
              <a:latin typeface="Calibri"/>
              <a:ea typeface="Calibri"/>
              <a:cs typeface="Calibri"/>
              <a:sym typeface="Calibri"/>
            </a:endParaRPr>
          </a:p>
          <a:p>
            <a:pPr indent="-171436" lvl="1" marL="742913" marR="0" rtl="0" algn="l">
              <a:lnSpc>
                <a:spcPct val="90000"/>
              </a:lnSpc>
              <a:spcBef>
                <a:spcPts val="518"/>
              </a:spcBef>
              <a:spcAft>
                <a:spcPts val="0"/>
              </a:spcAft>
              <a:buClr>
                <a:schemeClr val="dk1"/>
              </a:buClr>
              <a:buSzPct val="69498"/>
              <a:buFont typeface="Noto Sans Symbols"/>
              <a:buNone/>
            </a:pPr>
            <a:r>
              <a:t/>
            </a:r>
            <a:endParaRPr b="0" i="0" sz="2800" u="none" cap="none" strike="noStrike">
              <a:solidFill>
                <a:schemeClr val="dk1"/>
              </a:solidFill>
              <a:latin typeface="Calibri"/>
              <a:ea typeface="Calibri"/>
              <a:cs typeface="Calibri"/>
              <a:sym typeface="Calibri"/>
            </a:endParaRPr>
          </a:p>
          <a:p>
            <a:pPr indent="-342883" lvl="0" marL="342883" marR="0" rtl="0" algn="l">
              <a:lnSpc>
                <a:spcPct val="90000"/>
              </a:lnSpc>
              <a:spcBef>
                <a:spcPts val="592"/>
              </a:spcBef>
              <a:spcAft>
                <a:spcPts val="0"/>
              </a:spcAft>
              <a:buClr>
                <a:schemeClr val="accent2"/>
              </a:buClr>
              <a:buSzPct val="60810"/>
              <a:buFont typeface="Noto Sans Symbols"/>
              <a:buChar char="▪"/>
            </a:pPr>
            <a:r>
              <a:rPr b="0" i="0" lang="en-CN" sz="3200" u="none" cap="none" strike="noStrike">
                <a:solidFill>
                  <a:schemeClr val="accent2"/>
                </a:solidFill>
                <a:latin typeface="Calibri"/>
                <a:ea typeface="Calibri"/>
                <a:cs typeface="Calibri"/>
                <a:sym typeface="Calibri"/>
              </a:rPr>
              <a:t>Observable Adversary</a:t>
            </a:r>
            <a:endParaRPr b="0" i="0" sz="3200" u="none" cap="none" strike="noStrike">
              <a:solidFill>
                <a:schemeClr val="accent2"/>
              </a:solidFill>
              <a:latin typeface="Calibri"/>
              <a:ea typeface="Calibri"/>
              <a:cs typeface="Calibri"/>
              <a:sym typeface="Calibri"/>
            </a:endParaRPr>
          </a:p>
          <a:p>
            <a:pPr indent="-285736" lvl="1" marL="742913" marR="0" rtl="0" algn="l">
              <a:lnSpc>
                <a:spcPct val="90000"/>
              </a:lnSpc>
              <a:spcBef>
                <a:spcPts val="518"/>
              </a:spcBef>
              <a:spcAft>
                <a:spcPts val="0"/>
              </a:spcAft>
              <a:buClr>
                <a:schemeClr val="dk1"/>
              </a:buClr>
              <a:buSzPct val="69498"/>
              <a:buFont typeface="Noto Sans Symbols"/>
              <a:buChar char="▪"/>
            </a:pPr>
            <a:r>
              <a:rPr b="0" i="0" lang="en-CN" sz="2800" u="none" cap="none" strike="noStrike">
                <a:solidFill>
                  <a:schemeClr val="dk1"/>
                </a:solidFill>
                <a:latin typeface="Calibri"/>
                <a:ea typeface="Calibri"/>
                <a:cs typeface="Calibri"/>
                <a:sym typeface="Calibri"/>
              </a:rPr>
              <a:t>Etherscan observed the transaction 30 seconds before being mined.</a:t>
            </a:r>
            <a:endParaRPr/>
          </a:p>
          <a:p>
            <a:pPr indent="0" lvl="1" marL="457177" marR="0" rtl="0" algn="l">
              <a:lnSpc>
                <a:spcPct val="90000"/>
              </a:lnSpc>
              <a:spcBef>
                <a:spcPts val="518"/>
              </a:spcBef>
              <a:spcAft>
                <a:spcPts val="0"/>
              </a:spcAft>
              <a:buClr>
                <a:schemeClr val="dk1"/>
              </a:buClr>
              <a:buSzPct val="69498"/>
              <a:buFont typeface="Noto Sans Symbols"/>
              <a:buNone/>
            </a:pPr>
            <a:r>
              <a:t/>
            </a:r>
            <a:endParaRPr b="0" i="0" sz="2800" u="none" cap="none" strike="noStrike">
              <a:solidFill>
                <a:schemeClr val="dk1"/>
              </a:solidFill>
              <a:latin typeface="Calibri"/>
              <a:ea typeface="Calibri"/>
              <a:cs typeface="Calibri"/>
              <a:sym typeface="Calibri"/>
            </a:endParaRPr>
          </a:p>
          <a:p>
            <a:pPr indent="-342883" lvl="0" marL="342883" marR="0" rtl="0" algn="l">
              <a:lnSpc>
                <a:spcPct val="90000"/>
              </a:lnSpc>
              <a:spcBef>
                <a:spcPts val="592"/>
              </a:spcBef>
              <a:spcAft>
                <a:spcPts val="0"/>
              </a:spcAft>
              <a:buClr>
                <a:schemeClr val="accent2"/>
              </a:buClr>
              <a:buSzPct val="60810"/>
              <a:buFont typeface="Noto Sans Symbols"/>
              <a:buChar char="▪"/>
            </a:pPr>
            <a:r>
              <a:rPr b="0" i="0" lang="en-CN" sz="3200" u="none" cap="none" strike="noStrike">
                <a:solidFill>
                  <a:schemeClr val="accent2"/>
                </a:solidFill>
                <a:latin typeface="Calibri"/>
                <a:ea typeface="Calibri"/>
                <a:cs typeface="Calibri"/>
                <a:sym typeface="Calibri"/>
              </a:rPr>
              <a:t>BlockGPT</a:t>
            </a:r>
            <a:endParaRPr b="0" i="0" sz="3200" u="none" cap="none" strike="noStrike">
              <a:solidFill>
                <a:schemeClr val="accent2"/>
              </a:solidFill>
              <a:latin typeface="Calibri"/>
              <a:ea typeface="Calibri"/>
              <a:cs typeface="Calibri"/>
              <a:sym typeface="Calibri"/>
            </a:endParaRPr>
          </a:p>
          <a:p>
            <a:pPr indent="-285736" lvl="1" marL="742913" marR="0" rtl="0" algn="l">
              <a:lnSpc>
                <a:spcPct val="90000"/>
              </a:lnSpc>
              <a:spcBef>
                <a:spcPts val="518"/>
              </a:spcBef>
              <a:spcAft>
                <a:spcPts val="0"/>
              </a:spcAft>
              <a:buClr>
                <a:schemeClr val="dk1"/>
              </a:buClr>
              <a:buSzPct val="69498"/>
              <a:buFont typeface="Noto Sans Symbols"/>
              <a:buChar char="▪"/>
            </a:pPr>
            <a:r>
              <a:rPr b="0" i="0" lang="en-CN" sz="2800" u="none" cap="none" strike="noStrike">
                <a:solidFill>
                  <a:schemeClr val="dk1"/>
                </a:solidFill>
                <a:latin typeface="Calibri"/>
                <a:ea typeface="Calibri"/>
                <a:cs typeface="Calibri"/>
                <a:sym typeface="Calibri"/>
              </a:rPr>
              <a:t>Ranks the transaction as most abnormal among all beanstalk txs</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67"/>
          <p:cNvSpPr txBox="1"/>
          <p:nvPr>
            <p:ph idx="4294967295" type="sldNum"/>
          </p:nvPr>
        </p:nvSpPr>
        <p:spPr>
          <a:xfrm>
            <a:off x="9652000" y="6245227"/>
            <a:ext cx="2133600" cy="476251"/>
          </a:xfrm>
          <a:prstGeom prst="rect">
            <a:avLst/>
          </a:prstGeom>
          <a:noFill/>
          <a:ln>
            <a:noFill/>
          </a:ln>
        </p:spPr>
        <p:txBody>
          <a:bodyPr anchorCtr="0" anchor="t" bIns="45700" lIns="91425" spcFirstLastPara="1" rIns="91425" wrap="square" tIns="45700">
            <a:noAutofit/>
          </a:bodyPr>
          <a:lstStyle/>
          <a:p>
            <a:pPr indent="0" lvl="0" marL="0" rtl="0" algn="r">
              <a:lnSpc>
                <a:spcPct val="100000"/>
              </a:lnSpc>
              <a:spcBef>
                <a:spcPts val="0"/>
              </a:spcBef>
              <a:spcAft>
                <a:spcPts val="0"/>
              </a:spcAft>
              <a:buSzPts val="1500"/>
              <a:buNone/>
            </a:pPr>
            <a:fld id="{00000000-1234-1234-1234-123412341234}" type="slidenum">
              <a:rPr b="0" i="0" lang="en-CN" sz="1500" u="none" cap="none" strike="noStrike">
                <a:solidFill>
                  <a:schemeClr val="dk1"/>
                </a:solidFill>
                <a:latin typeface="Arial"/>
                <a:ea typeface="Arial"/>
                <a:cs typeface="Arial"/>
                <a:sym typeface="Arial"/>
              </a:rPr>
              <a:t>‹#›</a:t>
            </a:fld>
            <a:endParaRPr b="0" i="0" sz="1500" u="none" cap="none" strike="noStrike">
              <a:solidFill>
                <a:schemeClr val="dk1"/>
              </a:solidFill>
              <a:latin typeface="Arial"/>
              <a:ea typeface="Arial"/>
              <a:cs typeface="Arial"/>
              <a:sym typeface="Arial"/>
            </a:endParaRPr>
          </a:p>
        </p:txBody>
      </p:sp>
      <p:sp>
        <p:nvSpPr>
          <p:cNvPr id="496" name="Google Shape;496;p6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CN"/>
              <a:t>Case Study #2: Revest (Hidden Adv)</a:t>
            </a:r>
            <a:endParaRPr/>
          </a:p>
        </p:txBody>
      </p:sp>
      <p:sp>
        <p:nvSpPr>
          <p:cNvPr id="497" name="Google Shape;497;p67"/>
          <p:cNvSpPr txBox="1"/>
          <p:nvPr/>
        </p:nvSpPr>
        <p:spPr>
          <a:xfrm>
            <a:off x="838200" y="1825625"/>
            <a:ext cx="10515600" cy="4351338"/>
          </a:xfrm>
          <a:prstGeom prst="rect">
            <a:avLst/>
          </a:prstGeom>
          <a:noFill/>
          <a:ln>
            <a:noFill/>
          </a:ln>
        </p:spPr>
        <p:txBody>
          <a:bodyPr anchorCtr="0" anchor="t" bIns="45700" lIns="91425" spcFirstLastPara="1" rIns="91425" wrap="square" tIns="45700">
            <a:normAutofit fontScale="92500" lnSpcReduction="20000"/>
          </a:bodyPr>
          <a:lstStyle/>
          <a:p>
            <a:pPr indent="-342883" lvl="0" marL="342883" marR="0" rtl="0" algn="l">
              <a:lnSpc>
                <a:spcPct val="90000"/>
              </a:lnSpc>
              <a:spcBef>
                <a:spcPts val="592"/>
              </a:spcBef>
              <a:spcAft>
                <a:spcPts val="0"/>
              </a:spcAft>
              <a:buClr>
                <a:schemeClr val="accent2"/>
              </a:buClr>
              <a:buSzPct val="60810"/>
              <a:buFont typeface="Noto Sans Symbols"/>
              <a:buChar char="▪"/>
            </a:pPr>
            <a:r>
              <a:rPr b="0" i="0" lang="en-CN" sz="3200" u="none" cap="none" strike="noStrike">
                <a:solidFill>
                  <a:schemeClr val="accent2"/>
                </a:solidFill>
                <a:latin typeface="Calibri"/>
                <a:ea typeface="Calibri"/>
                <a:cs typeface="Calibri"/>
                <a:sym typeface="Calibri"/>
              </a:rPr>
              <a:t>March 2022</a:t>
            </a:r>
            <a:endParaRPr/>
          </a:p>
          <a:p>
            <a:pPr indent="-285736" lvl="1" marL="742913" marR="0" rtl="0" algn="l">
              <a:lnSpc>
                <a:spcPct val="90000"/>
              </a:lnSpc>
              <a:spcBef>
                <a:spcPts val="518"/>
              </a:spcBef>
              <a:spcAft>
                <a:spcPts val="0"/>
              </a:spcAft>
              <a:buClr>
                <a:schemeClr val="dk1"/>
              </a:buClr>
              <a:buSzPct val="69498"/>
              <a:buFont typeface="Noto Sans Symbols"/>
              <a:buChar char="▪"/>
            </a:pPr>
            <a:r>
              <a:rPr b="0" i="0" lang="en-CN" sz="2800" u="none" cap="none" strike="noStrike">
                <a:solidFill>
                  <a:schemeClr val="dk1"/>
                </a:solidFill>
                <a:latin typeface="Calibri"/>
                <a:ea typeface="Calibri"/>
                <a:cs typeface="Calibri"/>
                <a:sym typeface="Calibri"/>
              </a:rPr>
              <a:t>4 adversarial transactions over 17 minutes</a:t>
            </a:r>
            <a:endParaRPr b="0" i="0" sz="2800" u="none" cap="none" strike="noStrike">
              <a:solidFill>
                <a:schemeClr val="dk1"/>
              </a:solidFill>
              <a:latin typeface="Calibri"/>
              <a:ea typeface="Calibri"/>
              <a:cs typeface="Calibri"/>
              <a:sym typeface="Calibri"/>
            </a:endParaRPr>
          </a:p>
          <a:p>
            <a:pPr indent="-285736" lvl="1" marL="742913" marR="0" rtl="0" algn="l">
              <a:lnSpc>
                <a:spcPct val="90000"/>
              </a:lnSpc>
              <a:spcBef>
                <a:spcPts val="518"/>
              </a:spcBef>
              <a:spcAft>
                <a:spcPts val="0"/>
              </a:spcAft>
              <a:buClr>
                <a:schemeClr val="dk1"/>
              </a:buClr>
              <a:buSzPct val="69498"/>
              <a:buFont typeface="Noto Sans Symbols"/>
              <a:buChar char="▪"/>
            </a:pPr>
            <a:r>
              <a:rPr b="0" i="0" lang="en-CN" sz="2800" u="none" cap="none" strike="noStrike">
                <a:solidFill>
                  <a:schemeClr val="dk1"/>
                </a:solidFill>
                <a:latin typeface="Calibri"/>
                <a:ea typeface="Calibri"/>
                <a:cs typeface="Calibri"/>
                <a:sym typeface="Calibri"/>
              </a:rPr>
              <a:t>2M USD lost</a:t>
            </a:r>
            <a:endParaRPr/>
          </a:p>
          <a:p>
            <a:pPr indent="-171436" lvl="1" marL="742913" marR="0" rtl="0" algn="l">
              <a:lnSpc>
                <a:spcPct val="90000"/>
              </a:lnSpc>
              <a:spcBef>
                <a:spcPts val="518"/>
              </a:spcBef>
              <a:spcAft>
                <a:spcPts val="0"/>
              </a:spcAft>
              <a:buClr>
                <a:schemeClr val="dk1"/>
              </a:buClr>
              <a:buSzPct val="69498"/>
              <a:buFont typeface="Noto Sans Symbols"/>
              <a:buNone/>
            </a:pPr>
            <a:r>
              <a:t/>
            </a:r>
            <a:endParaRPr b="0" i="0" sz="2800" u="none" cap="none" strike="noStrike">
              <a:solidFill>
                <a:schemeClr val="dk1"/>
              </a:solidFill>
              <a:latin typeface="Calibri"/>
              <a:ea typeface="Calibri"/>
              <a:cs typeface="Calibri"/>
              <a:sym typeface="Calibri"/>
            </a:endParaRPr>
          </a:p>
          <a:p>
            <a:pPr indent="-342883" lvl="0" marL="342883" marR="0" rtl="0" algn="l">
              <a:lnSpc>
                <a:spcPct val="90000"/>
              </a:lnSpc>
              <a:spcBef>
                <a:spcPts val="592"/>
              </a:spcBef>
              <a:spcAft>
                <a:spcPts val="0"/>
              </a:spcAft>
              <a:buClr>
                <a:schemeClr val="accent2"/>
              </a:buClr>
              <a:buSzPct val="60810"/>
              <a:buFont typeface="Noto Sans Symbols"/>
              <a:buChar char="▪"/>
            </a:pPr>
            <a:r>
              <a:rPr b="0" i="0" lang="en-CN" sz="3200" u="none" cap="none" strike="noStrike">
                <a:solidFill>
                  <a:schemeClr val="accent2"/>
                </a:solidFill>
                <a:latin typeface="Calibri"/>
                <a:ea typeface="Calibri"/>
                <a:cs typeface="Calibri"/>
                <a:sym typeface="Calibri"/>
              </a:rPr>
              <a:t>Hidden Adversary</a:t>
            </a:r>
            <a:endParaRPr b="0" i="0" sz="3200" u="none" cap="none" strike="noStrike">
              <a:solidFill>
                <a:schemeClr val="accent2"/>
              </a:solidFill>
              <a:latin typeface="Calibri"/>
              <a:ea typeface="Calibri"/>
              <a:cs typeface="Calibri"/>
              <a:sym typeface="Calibri"/>
            </a:endParaRPr>
          </a:p>
          <a:p>
            <a:pPr indent="-285736" lvl="1" marL="742913" marR="0" rtl="0" algn="l">
              <a:lnSpc>
                <a:spcPct val="90000"/>
              </a:lnSpc>
              <a:spcBef>
                <a:spcPts val="518"/>
              </a:spcBef>
              <a:spcAft>
                <a:spcPts val="0"/>
              </a:spcAft>
              <a:buClr>
                <a:schemeClr val="dk1"/>
              </a:buClr>
              <a:buSzPct val="69498"/>
              <a:buFont typeface="Noto Sans Symbols"/>
              <a:buChar char="▪"/>
            </a:pPr>
            <a:r>
              <a:rPr b="0" i="0" lang="en-CN" sz="2800" u="none" cap="none" strike="noStrike">
                <a:solidFill>
                  <a:schemeClr val="dk1"/>
                </a:solidFill>
                <a:latin typeface="Calibri"/>
                <a:ea typeface="Calibri"/>
                <a:cs typeface="Calibri"/>
                <a:sym typeface="Calibri"/>
              </a:rPr>
              <a:t>Mined through FaaS (Flashbots)</a:t>
            </a:r>
            <a:endParaRPr/>
          </a:p>
          <a:p>
            <a:pPr indent="0" lvl="1" marL="457177" marR="0" rtl="0" algn="l">
              <a:lnSpc>
                <a:spcPct val="90000"/>
              </a:lnSpc>
              <a:spcBef>
                <a:spcPts val="518"/>
              </a:spcBef>
              <a:spcAft>
                <a:spcPts val="0"/>
              </a:spcAft>
              <a:buClr>
                <a:schemeClr val="dk1"/>
              </a:buClr>
              <a:buSzPct val="69498"/>
              <a:buFont typeface="Noto Sans Symbols"/>
              <a:buNone/>
            </a:pPr>
            <a:r>
              <a:t/>
            </a:r>
            <a:endParaRPr b="0" i="0" sz="2800" u="none" cap="none" strike="noStrike">
              <a:solidFill>
                <a:schemeClr val="dk1"/>
              </a:solidFill>
              <a:latin typeface="Calibri"/>
              <a:ea typeface="Calibri"/>
              <a:cs typeface="Calibri"/>
              <a:sym typeface="Calibri"/>
            </a:endParaRPr>
          </a:p>
          <a:p>
            <a:pPr indent="-342883" lvl="0" marL="342883" marR="0" rtl="0" algn="l">
              <a:lnSpc>
                <a:spcPct val="90000"/>
              </a:lnSpc>
              <a:spcBef>
                <a:spcPts val="592"/>
              </a:spcBef>
              <a:spcAft>
                <a:spcPts val="0"/>
              </a:spcAft>
              <a:buClr>
                <a:schemeClr val="accent2"/>
              </a:buClr>
              <a:buSzPct val="60810"/>
              <a:buFont typeface="Noto Sans Symbols"/>
              <a:buChar char="▪"/>
            </a:pPr>
            <a:r>
              <a:rPr b="0" i="0" lang="en-CN" sz="3200" u="none" cap="none" strike="noStrike">
                <a:solidFill>
                  <a:schemeClr val="accent2"/>
                </a:solidFill>
                <a:latin typeface="Calibri"/>
                <a:ea typeface="Calibri"/>
                <a:cs typeface="Calibri"/>
                <a:sym typeface="Calibri"/>
              </a:rPr>
              <a:t>BlockGPT</a:t>
            </a:r>
            <a:endParaRPr b="0" i="0" sz="3200" u="none" cap="none" strike="noStrike">
              <a:solidFill>
                <a:schemeClr val="accent2"/>
              </a:solidFill>
              <a:latin typeface="Calibri"/>
              <a:ea typeface="Calibri"/>
              <a:cs typeface="Calibri"/>
              <a:sym typeface="Calibri"/>
            </a:endParaRPr>
          </a:p>
          <a:p>
            <a:pPr indent="-285736" lvl="1" marL="742913" marR="0" rtl="0" algn="l">
              <a:lnSpc>
                <a:spcPct val="90000"/>
              </a:lnSpc>
              <a:spcBef>
                <a:spcPts val="518"/>
              </a:spcBef>
              <a:spcAft>
                <a:spcPts val="0"/>
              </a:spcAft>
              <a:buClr>
                <a:schemeClr val="dk1"/>
              </a:buClr>
              <a:buSzPct val="69498"/>
              <a:buFont typeface="Noto Sans Symbols"/>
              <a:buChar char="▪"/>
            </a:pPr>
            <a:r>
              <a:rPr b="0" i="0" lang="en-CN" sz="2800" u="none" cap="none" strike="noStrike">
                <a:solidFill>
                  <a:schemeClr val="dk1"/>
                </a:solidFill>
                <a:latin typeface="Calibri"/>
                <a:ea typeface="Calibri"/>
                <a:cs typeface="Calibri"/>
                <a:sym typeface="Calibri"/>
              </a:rPr>
              <a:t>Can only act as retrospective tool</a:t>
            </a:r>
            <a:endParaRPr b="0" i="0" sz="2800" u="none" cap="none" strike="noStrike">
              <a:solidFill>
                <a:schemeClr val="dk1"/>
              </a:solidFill>
              <a:latin typeface="Calibri"/>
              <a:ea typeface="Calibri"/>
              <a:cs typeface="Calibri"/>
              <a:sym typeface="Calibri"/>
            </a:endParaRPr>
          </a:p>
          <a:p>
            <a:pPr indent="-285736" lvl="1" marL="742913" marR="0" rtl="0" algn="l">
              <a:lnSpc>
                <a:spcPct val="90000"/>
              </a:lnSpc>
              <a:spcBef>
                <a:spcPts val="518"/>
              </a:spcBef>
              <a:spcAft>
                <a:spcPts val="0"/>
              </a:spcAft>
              <a:buClr>
                <a:schemeClr val="dk1"/>
              </a:buClr>
              <a:buSzPct val="69498"/>
              <a:buFont typeface="Noto Sans Symbols"/>
              <a:buChar char="▪"/>
            </a:pPr>
            <a:r>
              <a:rPr b="0" i="0" lang="en-CN" sz="2800" u="none" cap="none" strike="noStrike">
                <a:solidFill>
                  <a:schemeClr val="dk1"/>
                </a:solidFill>
                <a:latin typeface="Calibri"/>
                <a:ea typeface="Calibri"/>
                <a:cs typeface="Calibri"/>
                <a:sym typeface="Calibri"/>
              </a:rPr>
              <a:t>Once the first adversarial transaction is mined</a:t>
            </a:r>
            <a:endParaRPr b="0" i="0" sz="2800" u="none" cap="none" strike="noStrike">
              <a:solidFill>
                <a:schemeClr val="dk1"/>
              </a:solidFill>
              <a:latin typeface="Calibri"/>
              <a:ea typeface="Calibri"/>
              <a:cs typeface="Calibri"/>
              <a:sym typeface="Calibri"/>
            </a:endParaRPr>
          </a:p>
          <a:p>
            <a:pPr indent="-285736" lvl="1" marL="742913" marR="0" rtl="0" algn="l">
              <a:lnSpc>
                <a:spcPct val="90000"/>
              </a:lnSpc>
              <a:spcBef>
                <a:spcPts val="518"/>
              </a:spcBef>
              <a:spcAft>
                <a:spcPts val="0"/>
              </a:spcAft>
              <a:buClr>
                <a:schemeClr val="dk1"/>
              </a:buClr>
              <a:buSzPct val="69498"/>
              <a:buFont typeface="Noto Sans Symbols"/>
              <a:buChar char="▪"/>
            </a:pPr>
            <a:r>
              <a:rPr b="0" i="0" lang="en-CN" sz="2800" u="none" cap="none" strike="noStrike">
                <a:solidFill>
                  <a:schemeClr val="dk1"/>
                </a:solidFill>
                <a:latin typeface="Calibri"/>
                <a:ea typeface="Calibri"/>
                <a:cs typeface="Calibri"/>
                <a:sym typeface="Calibri"/>
              </a:rPr>
              <a:t>Could have prevented 3 out of the 4 transactions</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pic>
        <p:nvPicPr>
          <p:cNvPr descr="Dark Mist 4K Wallpaper Gallery | Dark wallpaper, Dark forest, Forest  wallpaper iphone" id="502" name="Google Shape;502;p6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503" name="Google Shape;503;p68"/>
          <p:cNvSpPr txBox="1"/>
          <p:nvPr/>
        </p:nvSpPr>
        <p:spPr>
          <a:xfrm>
            <a:off x="1733913" y="2828835"/>
            <a:ext cx="8724173" cy="7694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CN" sz="4400" u="none" cap="none" strike="noStrike">
                <a:solidFill>
                  <a:schemeClr val="lt1"/>
                </a:solidFill>
                <a:latin typeface="Arial"/>
                <a:ea typeface="Arial"/>
                <a:cs typeface="Arial"/>
                <a:sym typeface="Arial"/>
              </a:rPr>
              <a:t>Are attacks similar?</a:t>
            </a:r>
            <a:endParaRPr b="0" i="0" sz="3600" u="none" cap="none" strike="noStrike">
              <a:solidFill>
                <a:schemeClr val="lt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69"/>
          <p:cNvSpPr txBox="1"/>
          <p:nvPr>
            <p:ph type="title"/>
          </p:nvPr>
        </p:nvSpPr>
        <p:spPr>
          <a:xfrm>
            <a:off x="609600" y="320040"/>
            <a:ext cx="10972800" cy="1028700"/>
          </a:xfrm>
          <a:prstGeom prst="rect">
            <a:avLst/>
          </a:prstGeom>
          <a:noFill/>
          <a:ln>
            <a:noFill/>
          </a:ln>
        </p:spPr>
        <p:txBody>
          <a:bodyPr anchorCtr="0" anchor="ctr" bIns="41125" lIns="82275" spcFirstLastPara="1" rIns="82275" wrap="square" tIns="41125">
            <a:noAutofit/>
          </a:bodyPr>
          <a:lstStyle/>
          <a:p>
            <a:pPr indent="0" lvl="0" marL="0" rtl="0" algn="l">
              <a:lnSpc>
                <a:spcPct val="90000"/>
              </a:lnSpc>
              <a:spcBef>
                <a:spcPts val="0"/>
              </a:spcBef>
              <a:spcAft>
                <a:spcPts val="0"/>
              </a:spcAft>
              <a:buClr>
                <a:schemeClr val="dk1"/>
              </a:buClr>
              <a:buSzPts val="1800"/>
              <a:buNone/>
            </a:pPr>
            <a:r>
              <a:rPr lang="en-CN"/>
              <a:t>Bytecode Similarity Analysis </a:t>
            </a:r>
            <a:r>
              <a:rPr lang="en-CN" sz="4400"/>
              <a:t>🤨</a:t>
            </a:r>
            <a:endParaRPr/>
          </a:p>
        </p:txBody>
      </p:sp>
      <p:sp>
        <p:nvSpPr>
          <p:cNvPr id="510" name="Google Shape;510;p69"/>
          <p:cNvSpPr txBox="1"/>
          <p:nvPr/>
        </p:nvSpPr>
        <p:spPr>
          <a:xfrm>
            <a:off x="1546455" y="3738377"/>
            <a:ext cx="3995963" cy="821727"/>
          </a:xfrm>
          <a:prstGeom prst="rect">
            <a:avLst/>
          </a:prstGeom>
          <a:noFill/>
          <a:ln>
            <a:noFill/>
          </a:ln>
        </p:spPr>
        <p:txBody>
          <a:bodyPr anchorCtr="0" anchor="t" bIns="41125" lIns="82275" spcFirstLastPara="1" rIns="82275" wrap="square" tIns="41125">
            <a:spAutoFit/>
          </a:bodyPr>
          <a:lstStyle/>
          <a:p>
            <a:pPr indent="-308610" lvl="0" marL="308610" marR="0" rtl="0" algn="l">
              <a:lnSpc>
                <a:spcPct val="100000"/>
              </a:lnSpc>
              <a:spcBef>
                <a:spcPts val="0"/>
              </a:spcBef>
              <a:spcAft>
                <a:spcPts val="0"/>
              </a:spcAft>
              <a:buClr>
                <a:schemeClr val="dk1"/>
              </a:buClr>
              <a:buSzPts val="2000"/>
              <a:buFont typeface="Noto Sans"/>
              <a:buChar char="▪"/>
            </a:pPr>
            <a:r>
              <a:rPr b="0" i="0" lang="en-CN" sz="2400" u="none" cap="none" strike="noStrike">
                <a:solidFill>
                  <a:schemeClr val="dk1"/>
                </a:solidFill>
                <a:latin typeface="Arial"/>
                <a:ea typeface="Arial"/>
                <a:cs typeface="Arial"/>
                <a:sym typeface="Arial"/>
              </a:rPr>
              <a:t>100% similarity among 38</a:t>
            </a:r>
            <a:endParaRPr b="1" i="0" sz="2400" u="none" cap="none" strike="noStrike">
              <a:solidFill>
                <a:schemeClr val="dk1"/>
              </a:solidFill>
              <a:latin typeface="Arial"/>
              <a:ea typeface="Arial"/>
              <a:cs typeface="Arial"/>
              <a:sym typeface="Arial"/>
            </a:endParaRPr>
          </a:p>
          <a:p>
            <a:pPr indent="-308610" lvl="0" marL="308610" marR="0" rtl="0" algn="l">
              <a:lnSpc>
                <a:spcPct val="100000"/>
              </a:lnSpc>
              <a:spcBef>
                <a:spcPts val="0"/>
              </a:spcBef>
              <a:spcAft>
                <a:spcPts val="0"/>
              </a:spcAft>
              <a:buClr>
                <a:schemeClr val="dk1"/>
              </a:buClr>
              <a:buSzPts val="2000"/>
              <a:buFont typeface="Noto Sans"/>
              <a:buChar char="▪"/>
            </a:pPr>
            <a:r>
              <a:rPr b="0" i="0" lang="en-CN" sz="2400" u="none" cap="none" strike="noStrike">
                <a:solidFill>
                  <a:schemeClr val="dk1"/>
                </a:solidFill>
                <a:latin typeface="Arial"/>
                <a:ea typeface="Arial"/>
                <a:cs typeface="Arial"/>
                <a:sym typeface="Arial"/>
              </a:rPr>
              <a:t>80% similarity among 85</a:t>
            </a:r>
            <a:endParaRPr b="1" i="0" sz="2400" u="none" cap="none" strike="noStrike">
              <a:solidFill>
                <a:schemeClr val="dk1"/>
              </a:solidFill>
              <a:latin typeface="Arial"/>
              <a:ea typeface="Arial"/>
              <a:cs typeface="Arial"/>
              <a:sym typeface="Arial"/>
            </a:endParaRPr>
          </a:p>
        </p:txBody>
      </p:sp>
      <p:sp>
        <p:nvSpPr>
          <p:cNvPr id="511" name="Google Shape;511;p69"/>
          <p:cNvSpPr txBox="1"/>
          <p:nvPr/>
        </p:nvSpPr>
        <p:spPr>
          <a:xfrm>
            <a:off x="6096000" y="3740517"/>
            <a:ext cx="4095578" cy="821727"/>
          </a:xfrm>
          <a:prstGeom prst="rect">
            <a:avLst/>
          </a:prstGeom>
          <a:noFill/>
          <a:ln>
            <a:noFill/>
          </a:ln>
        </p:spPr>
        <p:txBody>
          <a:bodyPr anchorCtr="0" anchor="t" bIns="41125" lIns="82275" spcFirstLastPara="1" rIns="82275" wrap="square" tIns="41125">
            <a:spAutoFit/>
          </a:bodyPr>
          <a:lstStyle/>
          <a:p>
            <a:pPr indent="-308610" lvl="0" marL="308610" marR="0" rtl="0" algn="l">
              <a:lnSpc>
                <a:spcPct val="100000"/>
              </a:lnSpc>
              <a:spcBef>
                <a:spcPts val="0"/>
              </a:spcBef>
              <a:spcAft>
                <a:spcPts val="0"/>
              </a:spcAft>
              <a:buClr>
                <a:schemeClr val="dk1"/>
              </a:buClr>
              <a:buSzPts val="2000"/>
              <a:buFont typeface="Noto Sans"/>
              <a:buChar char="▪"/>
            </a:pPr>
            <a:r>
              <a:rPr b="0" i="0" lang="en-CN" sz="2400" u="none" cap="none" strike="noStrike">
                <a:solidFill>
                  <a:schemeClr val="dk1"/>
                </a:solidFill>
                <a:latin typeface="Arial"/>
                <a:ea typeface="Arial"/>
                <a:cs typeface="Arial"/>
                <a:sym typeface="Arial"/>
              </a:rPr>
              <a:t>100% similarity among 29</a:t>
            </a:r>
            <a:endParaRPr/>
          </a:p>
          <a:p>
            <a:pPr indent="-308610" lvl="0" marL="308610" marR="0" rtl="0" algn="l">
              <a:lnSpc>
                <a:spcPct val="100000"/>
              </a:lnSpc>
              <a:spcBef>
                <a:spcPts val="0"/>
              </a:spcBef>
              <a:spcAft>
                <a:spcPts val="0"/>
              </a:spcAft>
              <a:buClr>
                <a:schemeClr val="dk1"/>
              </a:buClr>
              <a:buSzPts val="2000"/>
              <a:buFont typeface="Noto Sans"/>
              <a:buChar char="▪"/>
            </a:pPr>
            <a:r>
              <a:rPr b="0" i="0" lang="en-CN" sz="2400" u="none" cap="none" strike="noStrike">
                <a:solidFill>
                  <a:schemeClr val="dk1"/>
                </a:solidFill>
                <a:latin typeface="Arial"/>
                <a:ea typeface="Arial"/>
                <a:cs typeface="Arial"/>
                <a:sym typeface="Arial"/>
              </a:rPr>
              <a:t>80% similarity among 73</a:t>
            </a:r>
            <a:endParaRPr b="1" i="0" sz="2400" u="none" cap="none" strike="noStrike">
              <a:solidFill>
                <a:schemeClr val="dk1"/>
              </a:solidFill>
              <a:latin typeface="Arial"/>
              <a:ea typeface="Arial"/>
              <a:cs typeface="Arial"/>
              <a:sym typeface="Arial"/>
            </a:endParaRPr>
          </a:p>
        </p:txBody>
      </p:sp>
      <p:sp>
        <p:nvSpPr>
          <p:cNvPr id="512" name="Google Shape;512;p69"/>
          <p:cNvSpPr txBox="1"/>
          <p:nvPr/>
        </p:nvSpPr>
        <p:spPr>
          <a:xfrm>
            <a:off x="3022408" y="5799788"/>
            <a:ext cx="7093980" cy="415462"/>
          </a:xfrm>
          <a:prstGeom prst="rect">
            <a:avLst/>
          </a:prstGeom>
          <a:noFill/>
          <a:ln>
            <a:noFill/>
          </a:ln>
        </p:spPr>
        <p:txBody>
          <a:bodyPr anchorCtr="0" anchor="t" bIns="41125" lIns="82275" spcFirstLastPara="1" rIns="82275" wrap="square" tIns="41125">
            <a:spAutoFit/>
          </a:bodyPr>
          <a:lstStyle/>
          <a:p>
            <a:pPr indent="0" lvl="0" marL="0" marR="0" rtl="0" algn="l">
              <a:lnSpc>
                <a:spcPct val="100000"/>
              </a:lnSpc>
              <a:spcBef>
                <a:spcPts val="0"/>
              </a:spcBef>
              <a:spcAft>
                <a:spcPts val="0"/>
              </a:spcAft>
              <a:buNone/>
            </a:pPr>
            <a:r>
              <a:rPr b="0" i="0" lang="en-CN" sz="2160" u="none" cap="none" strike="noStrike">
                <a:solidFill>
                  <a:srgbClr val="0432FF"/>
                </a:solidFill>
                <a:latin typeface="Calibri"/>
                <a:ea typeface="Calibri"/>
                <a:cs typeface="Calibri"/>
                <a:sym typeface="Calibri"/>
              </a:rPr>
              <a:t>Adversarial and vulnerable contracts are detectable.</a:t>
            </a:r>
            <a:endParaRPr b="0" i="0" sz="1260" u="none" cap="none" strike="noStrike">
              <a:solidFill>
                <a:srgbClr val="000000"/>
              </a:solidFill>
              <a:latin typeface="Arial"/>
              <a:ea typeface="Arial"/>
              <a:cs typeface="Arial"/>
              <a:sym typeface="Arial"/>
            </a:endParaRPr>
          </a:p>
        </p:txBody>
      </p:sp>
      <p:pic>
        <p:nvPicPr>
          <p:cNvPr id="513" name="Google Shape;513;p69"/>
          <p:cNvPicPr preferRelativeResize="0"/>
          <p:nvPr/>
        </p:nvPicPr>
        <p:blipFill rotWithShape="1">
          <a:blip r:embed="rId3">
            <a:alphaModFix/>
          </a:blip>
          <a:srcRect b="0" l="0" r="0" t="0"/>
          <a:stretch/>
        </p:blipFill>
        <p:spPr>
          <a:xfrm>
            <a:off x="2534918" y="5707390"/>
            <a:ext cx="507895" cy="507895"/>
          </a:xfrm>
          <a:prstGeom prst="rect">
            <a:avLst/>
          </a:prstGeom>
          <a:noFill/>
          <a:ln>
            <a:noFill/>
          </a:ln>
        </p:spPr>
      </p:pic>
      <p:sp>
        <p:nvSpPr>
          <p:cNvPr id="514" name="Google Shape;514;p69"/>
          <p:cNvSpPr txBox="1"/>
          <p:nvPr/>
        </p:nvSpPr>
        <p:spPr>
          <a:xfrm>
            <a:off x="9296400" y="5963605"/>
            <a:ext cx="1920240" cy="428626"/>
          </a:xfrm>
          <a:prstGeom prst="rect">
            <a:avLst/>
          </a:prstGeom>
          <a:noFill/>
          <a:ln>
            <a:noFill/>
          </a:ln>
        </p:spPr>
        <p:txBody>
          <a:bodyPr anchorCtr="0" anchor="t" bIns="41125" lIns="82275" spcFirstLastPara="1" rIns="82275" wrap="square" tIns="41125">
            <a:noAutofit/>
          </a:bodyPr>
          <a:lstStyle/>
          <a:p>
            <a:pPr indent="0" lvl="0" marL="0" marR="0" rtl="0" algn="r">
              <a:lnSpc>
                <a:spcPct val="100000"/>
              </a:lnSpc>
              <a:spcBef>
                <a:spcPts val="0"/>
              </a:spcBef>
              <a:spcAft>
                <a:spcPts val="0"/>
              </a:spcAft>
              <a:buNone/>
            </a:pPr>
            <a:fld id="{00000000-1234-1234-1234-123412341234}" type="slidenum">
              <a:rPr b="0" i="0" lang="en-CN" sz="1260" u="none" cap="none" strike="noStrike">
                <a:solidFill>
                  <a:schemeClr val="dk1"/>
                </a:solidFill>
                <a:latin typeface="Arial"/>
                <a:ea typeface="Arial"/>
                <a:cs typeface="Arial"/>
                <a:sym typeface="Arial"/>
              </a:rPr>
              <a:t>‹#›</a:t>
            </a:fld>
            <a:endParaRPr b="0" i="0" sz="1260" u="none" cap="none" strike="noStrike">
              <a:solidFill>
                <a:schemeClr val="dk1"/>
              </a:solidFill>
              <a:latin typeface="Arial"/>
              <a:ea typeface="Arial"/>
              <a:cs typeface="Arial"/>
              <a:sym typeface="Arial"/>
            </a:endParaRPr>
          </a:p>
        </p:txBody>
      </p:sp>
      <p:sp>
        <p:nvSpPr>
          <p:cNvPr id="515" name="Google Shape;515;p69"/>
          <p:cNvSpPr txBox="1"/>
          <p:nvPr/>
        </p:nvSpPr>
        <p:spPr>
          <a:xfrm>
            <a:off x="662987" y="1654491"/>
            <a:ext cx="11050961" cy="720171"/>
          </a:xfrm>
          <a:prstGeom prst="rect">
            <a:avLst/>
          </a:prstGeom>
          <a:noFill/>
          <a:ln>
            <a:noFill/>
          </a:ln>
        </p:spPr>
        <p:txBody>
          <a:bodyPr anchorCtr="0" anchor="t" bIns="82275" lIns="82275" spcFirstLastPara="1" rIns="82275" wrap="square" tIns="82275">
            <a:spAutoFit/>
          </a:bodyPr>
          <a:lstStyle/>
          <a:p>
            <a:pPr indent="0" lvl="0" marL="0" marR="0" rtl="0" algn="l">
              <a:lnSpc>
                <a:spcPct val="100000"/>
              </a:lnSpc>
              <a:spcBef>
                <a:spcPts val="0"/>
              </a:spcBef>
              <a:spcAft>
                <a:spcPts val="0"/>
              </a:spcAft>
              <a:buNone/>
            </a:pPr>
            <a:r>
              <a:rPr b="0" i="0" lang="en-CN" sz="2700" u="none" cap="none" strike="noStrike">
                <a:solidFill>
                  <a:srgbClr val="000000"/>
                </a:solidFill>
                <a:latin typeface="Arial"/>
                <a:ea typeface="Arial"/>
                <a:cs typeface="Arial"/>
                <a:sym typeface="Arial"/>
              </a:rPr>
              <a:t>💾 Bytecode           🪓 Ngram            🏹 Embedding           </a:t>
            </a:r>
            <a:r>
              <a:rPr b="0" i="0" lang="en-CN" sz="3600" u="none" cap="none" strike="noStrike">
                <a:solidFill>
                  <a:schemeClr val="dk1"/>
                </a:solidFill>
                <a:latin typeface="Calibri"/>
                <a:ea typeface="Calibri"/>
                <a:cs typeface="Calibri"/>
                <a:sym typeface="Calibri"/>
              </a:rPr>
              <a:t>🤨 </a:t>
            </a:r>
            <a:r>
              <a:rPr b="0" i="0" lang="en-CN" sz="2700" u="none" cap="none" strike="noStrike">
                <a:solidFill>
                  <a:schemeClr val="dk1"/>
                </a:solidFill>
                <a:latin typeface="Arial"/>
                <a:ea typeface="Arial"/>
                <a:cs typeface="Arial"/>
                <a:sym typeface="Arial"/>
              </a:rPr>
              <a:t>Similarity</a:t>
            </a:r>
            <a:endParaRPr b="0" i="0" sz="2700" u="none" cap="none" strike="noStrike">
              <a:solidFill>
                <a:srgbClr val="000000"/>
              </a:solidFill>
              <a:latin typeface="Arial"/>
              <a:ea typeface="Arial"/>
              <a:cs typeface="Arial"/>
              <a:sym typeface="Arial"/>
            </a:endParaRPr>
          </a:p>
        </p:txBody>
      </p:sp>
      <p:sp>
        <p:nvSpPr>
          <p:cNvPr id="516" name="Google Shape;516;p69"/>
          <p:cNvSpPr/>
          <p:nvPr/>
        </p:nvSpPr>
        <p:spPr>
          <a:xfrm>
            <a:off x="2710520" y="1765105"/>
            <a:ext cx="840261" cy="529645"/>
          </a:xfrm>
          <a:prstGeom prst="rightArrow">
            <a:avLst>
              <a:gd fmla="val 50000" name="adj1"/>
              <a:gd fmla="val 50000" name="adj2"/>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7" name="Google Shape;517;p69"/>
          <p:cNvSpPr/>
          <p:nvPr/>
        </p:nvSpPr>
        <p:spPr>
          <a:xfrm>
            <a:off x="5249322" y="1783833"/>
            <a:ext cx="840261" cy="529645"/>
          </a:xfrm>
          <a:prstGeom prst="rightArrow">
            <a:avLst>
              <a:gd fmla="val 50000" name="adj1"/>
              <a:gd fmla="val 50000" name="adj2"/>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8" name="Google Shape;518;p69"/>
          <p:cNvSpPr/>
          <p:nvPr/>
        </p:nvSpPr>
        <p:spPr>
          <a:xfrm>
            <a:off x="8529760" y="1783833"/>
            <a:ext cx="840261" cy="529645"/>
          </a:xfrm>
          <a:prstGeom prst="rightArrow">
            <a:avLst>
              <a:gd fmla="val 50000" name="adj1"/>
              <a:gd fmla="val 50000" name="adj2"/>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19" name="Google Shape;519;p69"/>
          <p:cNvSpPr/>
          <p:nvPr/>
        </p:nvSpPr>
        <p:spPr>
          <a:xfrm>
            <a:off x="2229013" y="3148400"/>
            <a:ext cx="2630849"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CN" sz="2400" u="none" cap="none" strike="noStrike">
                <a:solidFill>
                  <a:srgbClr val="000000"/>
                </a:solidFill>
                <a:latin typeface="Arial"/>
                <a:ea typeface="Arial"/>
                <a:cs typeface="Arial"/>
                <a:sym typeface="Arial"/>
              </a:rPr>
              <a:t>Victim Contracts</a:t>
            </a:r>
            <a:endParaRPr/>
          </a:p>
        </p:txBody>
      </p:sp>
      <p:sp>
        <p:nvSpPr>
          <p:cNvPr id="520" name="Google Shape;520;p69"/>
          <p:cNvSpPr/>
          <p:nvPr/>
        </p:nvSpPr>
        <p:spPr>
          <a:xfrm>
            <a:off x="6672873" y="3150540"/>
            <a:ext cx="2941832" cy="46166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CN" sz="2400" u="none" cap="none" strike="noStrike">
                <a:solidFill>
                  <a:srgbClr val="000000"/>
                </a:solidFill>
                <a:latin typeface="Arial"/>
                <a:ea typeface="Arial"/>
                <a:cs typeface="Arial"/>
                <a:sym typeface="Arial"/>
              </a:rPr>
              <a:t>Attacker Contracts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4" name="Shape 524"/>
        <p:cNvGrpSpPr/>
        <p:nvPr/>
      </p:nvGrpSpPr>
      <p:grpSpPr>
        <a:xfrm>
          <a:off x="0" y="0"/>
          <a:ext cx="0" cy="0"/>
          <a:chOff x="0" y="0"/>
          <a:chExt cx="0" cy="0"/>
        </a:xfrm>
      </p:grpSpPr>
      <p:sp>
        <p:nvSpPr>
          <p:cNvPr id="525" name="Google Shape;525;p7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CN"/>
              <a:t>How much BEV? – Sandwich Attacks</a:t>
            </a:r>
            <a:endParaRPr/>
          </a:p>
        </p:txBody>
      </p:sp>
      <p:sp>
        <p:nvSpPr>
          <p:cNvPr id="526" name="Google Shape;526;p70"/>
          <p:cNvSpPr txBox="1"/>
          <p:nvPr>
            <p:ph idx="12" type="sldNum"/>
          </p:nvPr>
        </p:nvSpPr>
        <p:spPr>
          <a:xfrm>
            <a:off x="9652000" y="6245227"/>
            <a:ext cx="2133600" cy="476251"/>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N" sz="1500" u="none" cap="none" strike="noStrike">
                <a:solidFill>
                  <a:schemeClr val="dk1"/>
                </a:solidFill>
                <a:latin typeface="Arial"/>
                <a:ea typeface="Arial"/>
                <a:cs typeface="Arial"/>
                <a:sym typeface="Arial"/>
              </a:rPr>
              <a:t>‹#›</a:t>
            </a:fld>
            <a:endParaRPr b="0" i="0" sz="1500" u="none" cap="none" strike="noStrike">
              <a:solidFill>
                <a:schemeClr val="dk1"/>
              </a:solidFill>
              <a:latin typeface="Arial"/>
              <a:ea typeface="Arial"/>
              <a:cs typeface="Arial"/>
              <a:sym typeface="Arial"/>
            </a:endParaRPr>
          </a:p>
        </p:txBody>
      </p:sp>
      <p:pic>
        <p:nvPicPr>
          <p:cNvPr descr="A picture containing table&#10;&#10;Description automatically generated" id="527" name="Google Shape;527;p70"/>
          <p:cNvPicPr preferRelativeResize="0"/>
          <p:nvPr/>
        </p:nvPicPr>
        <p:blipFill rotWithShape="1">
          <a:blip r:embed="rId3">
            <a:alphaModFix/>
          </a:blip>
          <a:srcRect b="0" l="0" r="0" t="0"/>
          <a:stretch/>
        </p:blipFill>
        <p:spPr>
          <a:xfrm>
            <a:off x="313592" y="1772433"/>
            <a:ext cx="11564816" cy="377581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1" name="Shape 531"/>
        <p:cNvGrpSpPr/>
        <p:nvPr/>
      </p:nvGrpSpPr>
      <p:grpSpPr>
        <a:xfrm>
          <a:off x="0" y="0"/>
          <a:ext cx="0" cy="0"/>
          <a:chOff x="0" y="0"/>
          <a:chExt cx="0" cy="0"/>
        </a:xfrm>
      </p:grpSpPr>
      <p:sp>
        <p:nvSpPr>
          <p:cNvPr id="532" name="Google Shape;532;p7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CN"/>
              <a:t>How much BEV? – Arbitrage</a:t>
            </a:r>
            <a:endParaRPr/>
          </a:p>
        </p:txBody>
      </p:sp>
      <p:sp>
        <p:nvSpPr>
          <p:cNvPr id="533" name="Google Shape;533;p71"/>
          <p:cNvSpPr txBox="1"/>
          <p:nvPr>
            <p:ph idx="12" type="sldNum"/>
          </p:nvPr>
        </p:nvSpPr>
        <p:spPr>
          <a:xfrm>
            <a:off x="9652000" y="6245227"/>
            <a:ext cx="2133600" cy="476251"/>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N" sz="1500" u="none" cap="none" strike="noStrike">
                <a:solidFill>
                  <a:schemeClr val="dk1"/>
                </a:solidFill>
                <a:latin typeface="Arial"/>
                <a:ea typeface="Arial"/>
                <a:cs typeface="Arial"/>
                <a:sym typeface="Arial"/>
              </a:rPr>
              <a:t>‹#›</a:t>
            </a:fld>
            <a:endParaRPr b="0" i="0" sz="1500" u="none" cap="none" strike="noStrike">
              <a:solidFill>
                <a:schemeClr val="dk1"/>
              </a:solidFill>
              <a:latin typeface="Arial"/>
              <a:ea typeface="Arial"/>
              <a:cs typeface="Arial"/>
              <a:sym typeface="Arial"/>
            </a:endParaRPr>
          </a:p>
        </p:txBody>
      </p:sp>
      <p:pic>
        <p:nvPicPr>
          <p:cNvPr descr="A picture containing table&#10;&#10;Description automatically generated" id="534" name="Google Shape;534;p71"/>
          <p:cNvPicPr preferRelativeResize="0"/>
          <p:nvPr/>
        </p:nvPicPr>
        <p:blipFill rotWithShape="1">
          <a:blip r:embed="rId3">
            <a:alphaModFix/>
          </a:blip>
          <a:srcRect b="0" l="0" r="0" t="0"/>
          <a:stretch/>
        </p:blipFill>
        <p:spPr>
          <a:xfrm>
            <a:off x="357554" y="1668644"/>
            <a:ext cx="11476892" cy="371715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9" name="Shape 539"/>
        <p:cNvGrpSpPr/>
        <p:nvPr/>
      </p:nvGrpSpPr>
      <p:grpSpPr>
        <a:xfrm>
          <a:off x="0" y="0"/>
          <a:ext cx="0" cy="0"/>
          <a:chOff x="0" y="0"/>
          <a:chExt cx="0" cy="0"/>
        </a:xfrm>
      </p:grpSpPr>
      <p:sp>
        <p:nvSpPr>
          <p:cNvPr id="540" name="Google Shape;540;p72"/>
          <p:cNvSpPr/>
          <p:nvPr/>
        </p:nvSpPr>
        <p:spPr>
          <a:xfrm>
            <a:off x="1388686" y="1046097"/>
            <a:ext cx="9414630" cy="3897450"/>
          </a:xfrm>
          <a:prstGeom prst="ellipse">
            <a:avLst/>
          </a:prstGeom>
          <a:solidFill>
            <a:schemeClr val="lt2"/>
          </a:solidFill>
          <a:ln cap="flat" cmpd="sng" w="9525">
            <a:solidFill>
              <a:schemeClr val="dk2"/>
            </a:solidFill>
            <a:prstDash val="solid"/>
            <a:round/>
            <a:headEnd len="sm" w="sm" type="none"/>
            <a:tailEnd len="sm" w="sm" type="none"/>
          </a:ln>
        </p:spPr>
        <p:txBody>
          <a:bodyPr anchorCtr="0" anchor="t" bIns="82275" lIns="82275" spcFirstLastPara="1" rIns="82275" wrap="square" tIns="82275">
            <a:noAutofit/>
          </a:bodyPr>
          <a:lstStyle/>
          <a:p>
            <a:pPr indent="0" lvl="0" marL="0" marR="0" rtl="0" algn="ctr">
              <a:lnSpc>
                <a:spcPct val="100000"/>
              </a:lnSpc>
              <a:spcBef>
                <a:spcPts val="0"/>
              </a:spcBef>
              <a:spcAft>
                <a:spcPts val="0"/>
              </a:spcAft>
              <a:buNone/>
            </a:pPr>
            <a:r>
              <a:rPr b="0" i="0" lang="en-CN" sz="2700" u="none" cap="none" strike="noStrike">
                <a:solidFill>
                  <a:srgbClr val="000000"/>
                </a:solidFill>
                <a:latin typeface="Arial"/>
                <a:ea typeface="Arial"/>
                <a:cs typeface="Arial"/>
                <a:sym typeface="Arial"/>
              </a:rPr>
              <a:t>MEV / BEV</a:t>
            </a:r>
            <a:endParaRPr/>
          </a:p>
          <a:p>
            <a:pPr indent="0" lvl="0" marL="0" marR="0" rtl="0" algn="ctr">
              <a:lnSpc>
                <a:spcPct val="100000"/>
              </a:lnSpc>
              <a:spcBef>
                <a:spcPts val="0"/>
              </a:spcBef>
              <a:spcAft>
                <a:spcPts val="0"/>
              </a:spcAft>
              <a:buNone/>
            </a:pPr>
            <a:r>
              <a:rPr b="0" i="0" lang="en-CN" sz="1050" u="none" cap="none" strike="noStrike">
                <a:solidFill>
                  <a:srgbClr val="000000"/>
                </a:solidFill>
                <a:latin typeface="Arial"/>
                <a:ea typeface="Arial"/>
                <a:cs typeface="Arial"/>
                <a:sym typeface="Arial"/>
              </a:rPr>
              <a:t>Maximum/Miner/Blockchain</a:t>
            </a:r>
            <a:endParaRPr/>
          </a:p>
          <a:p>
            <a:pPr indent="0" lvl="0" marL="0" marR="0" rtl="0" algn="ctr">
              <a:lnSpc>
                <a:spcPct val="100000"/>
              </a:lnSpc>
              <a:spcBef>
                <a:spcPts val="0"/>
              </a:spcBef>
              <a:spcAft>
                <a:spcPts val="0"/>
              </a:spcAft>
              <a:buNone/>
            </a:pPr>
            <a:r>
              <a:rPr b="0" i="0" lang="en-CN" sz="1050" u="none" cap="none" strike="noStrike">
                <a:solidFill>
                  <a:srgbClr val="000000"/>
                </a:solidFill>
                <a:latin typeface="Arial"/>
                <a:ea typeface="Arial"/>
                <a:cs typeface="Arial"/>
                <a:sym typeface="Arial"/>
              </a:rPr>
              <a:t>Extractable/Extracted</a:t>
            </a:r>
            <a:endParaRPr/>
          </a:p>
          <a:p>
            <a:pPr indent="0" lvl="0" marL="0" marR="0" rtl="0" algn="ctr">
              <a:lnSpc>
                <a:spcPct val="100000"/>
              </a:lnSpc>
              <a:spcBef>
                <a:spcPts val="0"/>
              </a:spcBef>
              <a:spcAft>
                <a:spcPts val="0"/>
              </a:spcAft>
              <a:buNone/>
            </a:pPr>
            <a:r>
              <a:rPr b="0" i="0" lang="en-CN" sz="1050" u="none" cap="none" strike="noStrike">
                <a:solidFill>
                  <a:srgbClr val="000000"/>
                </a:solidFill>
                <a:latin typeface="Arial"/>
                <a:ea typeface="Arial"/>
                <a:cs typeface="Arial"/>
                <a:sym typeface="Arial"/>
              </a:rPr>
              <a:t>Value</a:t>
            </a:r>
            <a:endParaRPr/>
          </a:p>
          <a:p>
            <a:pPr indent="0" lvl="0" marL="0" marR="0" rtl="0" algn="ctr">
              <a:lnSpc>
                <a:spcPct val="100000"/>
              </a:lnSpc>
              <a:spcBef>
                <a:spcPts val="0"/>
              </a:spcBef>
              <a:spcAft>
                <a:spcPts val="0"/>
              </a:spcAft>
              <a:buNone/>
            </a:pPr>
            <a:r>
              <a:t/>
            </a:r>
            <a:endParaRPr b="0" i="0" sz="2700" u="none" cap="none" strike="noStrike">
              <a:solidFill>
                <a:srgbClr val="000000"/>
              </a:solidFill>
              <a:latin typeface="Arial"/>
              <a:ea typeface="Arial"/>
              <a:cs typeface="Arial"/>
              <a:sym typeface="Arial"/>
            </a:endParaRPr>
          </a:p>
        </p:txBody>
      </p:sp>
      <p:sp>
        <p:nvSpPr>
          <p:cNvPr id="541" name="Google Shape;541;p72"/>
          <p:cNvSpPr/>
          <p:nvPr/>
        </p:nvSpPr>
        <p:spPr>
          <a:xfrm>
            <a:off x="3037809" y="3026421"/>
            <a:ext cx="6116382" cy="1688742"/>
          </a:xfrm>
          <a:prstGeom prst="ellipse">
            <a:avLst/>
          </a:prstGeom>
          <a:solidFill>
            <a:srgbClr val="000000">
              <a:alpha val="0"/>
            </a:srgbClr>
          </a:solidFill>
          <a:ln cap="flat" cmpd="sng" w="9525">
            <a:solidFill>
              <a:schemeClr val="dk2"/>
            </a:solidFill>
            <a:prstDash val="dash"/>
            <a:round/>
            <a:headEnd len="sm" w="sm" type="none"/>
            <a:tailEnd len="sm" w="sm" type="none"/>
          </a:ln>
        </p:spPr>
        <p:txBody>
          <a:bodyPr anchorCtr="0" anchor="t" bIns="82275" lIns="82275" spcFirstLastPara="1" rIns="82275" wrap="square" tIns="82275">
            <a:noAutofit/>
          </a:bodyPr>
          <a:lstStyle/>
          <a:p>
            <a:pPr indent="0" lvl="0" marL="0" marR="0" rtl="0" algn="ctr">
              <a:lnSpc>
                <a:spcPct val="100000"/>
              </a:lnSpc>
              <a:spcBef>
                <a:spcPts val="0"/>
              </a:spcBef>
              <a:spcAft>
                <a:spcPts val="0"/>
              </a:spcAft>
              <a:buNone/>
            </a:pPr>
            <a:r>
              <a:rPr b="0" i="0" lang="en-CN" sz="2700" u="none" cap="none" strike="noStrike">
                <a:solidFill>
                  <a:srgbClr val="000000"/>
                </a:solidFill>
                <a:latin typeface="Arial"/>
                <a:ea typeface="Arial"/>
                <a:cs typeface="Arial"/>
                <a:sym typeface="Arial"/>
              </a:rPr>
              <a:t>“Attacks”</a:t>
            </a:r>
            <a:endParaRPr b="0" i="0" sz="2700" u="none" cap="none" strike="noStrike">
              <a:solidFill>
                <a:srgbClr val="000000"/>
              </a:solidFill>
              <a:latin typeface="Arial"/>
              <a:ea typeface="Arial"/>
              <a:cs typeface="Arial"/>
              <a:sym typeface="Arial"/>
            </a:endParaRPr>
          </a:p>
        </p:txBody>
      </p:sp>
      <p:sp>
        <p:nvSpPr>
          <p:cNvPr id="542" name="Google Shape;542;p72"/>
          <p:cNvSpPr txBox="1"/>
          <p:nvPr/>
        </p:nvSpPr>
        <p:spPr>
          <a:xfrm>
            <a:off x="9296400" y="5963604"/>
            <a:ext cx="1920240" cy="428760"/>
          </a:xfrm>
          <a:prstGeom prst="rect">
            <a:avLst/>
          </a:prstGeom>
          <a:noFill/>
          <a:ln>
            <a:noFill/>
          </a:ln>
        </p:spPr>
        <p:txBody>
          <a:bodyPr anchorCtr="0" anchor="t" bIns="41125" lIns="82275" spcFirstLastPara="1" rIns="82275" wrap="square" tIns="41125">
            <a:noAutofit/>
          </a:bodyPr>
          <a:lstStyle/>
          <a:p>
            <a:pPr indent="0" lvl="0" marL="0" marR="0" rtl="0" algn="r">
              <a:lnSpc>
                <a:spcPct val="100000"/>
              </a:lnSpc>
              <a:spcBef>
                <a:spcPts val="0"/>
              </a:spcBef>
              <a:spcAft>
                <a:spcPts val="0"/>
              </a:spcAft>
              <a:buNone/>
            </a:pPr>
            <a:fld id="{00000000-1234-1234-1234-123412341234}" type="slidenum">
              <a:rPr b="0" i="0" lang="en-CN" sz="1260" u="none" cap="none" strike="noStrike">
                <a:solidFill>
                  <a:schemeClr val="dk1"/>
                </a:solidFill>
                <a:latin typeface="Arial"/>
                <a:ea typeface="Arial"/>
                <a:cs typeface="Arial"/>
                <a:sym typeface="Arial"/>
              </a:rPr>
              <a:t>‹#›</a:t>
            </a:fld>
            <a:endParaRPr b="0" i="0" sz="126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7" name="Shape 547"/>
        <p:cNvGrpSpPr/>
        <p:nvPr/>
      </p:nvGrpSpPr>
      <p:grpSpPr>
        <a:xfrm>
          <a:off x="0" y="0"/>
          <a:ext cx="0" cy="0"/>
          <a:chOff x="0" y="0"/>
          <a:chExt cx="0" cy="0"/>
        </a:xfrm>
      </p:grpSpPr>
      <p:sp>
        <p:nvSpPr>
          <p:cNvPr id="548" name="Google Shape;548;g14853d9438c_0_65"/>
          <p:cNvSpPr txBox="1"/>
          <p:nvPr>
            <p:ph type="title"/>
          </p:nvPr>
        </p:nvSpPr>
        <p:spPr>
          <a:xfrm>
            <a:off x="609600" y="320040"/>
            <a:ext cx="10972800" cy="1028700"/>
          </a:xfrm>
          <a:prstGeom prst="rect">
            <a:avLst/>
          </a:prstGeom>
          <a:noFill/>
          <a:ln>
            <a:noFill/>
          </a:ln>
        </p:spPr>
        <p:txBody>
          <a:bodyPr anchorCtr="0" anchor="ctr" bIns="41125" lIns="82275" spcFirstLastPara="1" rIns="82275" wrap="square" tIns="41125">
            <a:noAutofit/>
          </a:bodyPr>
          <a:lstStyle/>
          <a:p>
            <a:pPr indent="0" lvl="0" marL="0" rtl="0" algn="l">
              <a:lnSpc>
                <a:spcPct val="90000"/>
              </a:lnSpc>
              <a:spcBef>
                <a:spcPts val="0"/>
              </a:spcBef>
              <a:spcAft>
                <a:spcPts val="0"/>
              </a:spcAft>
              <a:buClr>
                <a:schemeClr val="dk1"/>
              </a:buClr>
              <a:buSzPts val="1800"/>
              <a:buNone/>
            </a:pPr>
            <a:r>
              <a:rPr lang="en-CN"/>
              <a:t>DeFi Attacks on Ethereum &amp; BSC</a:t>
            </a:r>
            <a:endParaRPr/>
          </a:p>
        </p:txBody>
      </p:sp>
      <p:cxnSp>
        <p:nvCxnSpPr>
          <p:cNvPr id="549" name="Google Shape;549;g14853d9438c_0_65"/>
          <p:cNvCxnSpPr/>
          <p:nvPr/>
        </p:nvCxnSpPr>
        <p:spPr>
          <a:xfrm>
            <a:off x="1209742" y="3770324"/>
            <a:ext cx="4846525" cy="0"/>
          </a:xfrm>
          <a:prstGeom prst="straightConnector1">
            <a:avLst/>
          </a:prstGeom>
          <a:noFill/>
          <a:ln cap="flat" cmpd="sng" w="57150">
            <a:solidFill>
              <a:schemeClr val="dk1"/>
            </a:solidFill>
            <a:prstDash val="solid"/>
            <a:round/>
            <a:headEnd len="sm" w="sm" type="none"/>
            <a:tailEnd len="med" w="med" type="triangle"/>
          </a:ln>
        </p:spPr>
      </p:cxnSp>
      <p:cxnSp>
        <p:nvCxnSpPr>
          <p:cNvPr id="550" name="Google Shape;550;g14853d9438c_0_65"/>
          <p:cNvCxnSpPr/>
          <p:nvPr/>
        </p:nvCxnSpPr>
        <p:spPr>
          <a:xfrm>
            <a:off x="1859656" y="3538451"/>
            <a:ext cx="0" cy="222210"/>
          </a:xfrm>
          <a:prstGeom prst="straightConnector1">
            <a:avLst/>
          </a:prstGeom>
          <a:noFill/>
          <a:ln cap="flat" cmpd="sng" w="57150">
            <a:solidFill>
              <a:schemeClr val="dk1"/>
            </a:solidFill>
            <a:prstDash val="solid"/>
            <a:round/>
            <a:headEnd len="sm" w="sm" type="none"/>
            <a:tailEnd len="sm" w="sm" type="none"/>
          </a:ln>
        </p:spPr>
      </p:cxnSp>
      <p:sp>
        <p:nvSpPr>
          <p:cNvPr id="551" name="Google Shape;551;g14853d9438c_0_65"/>
          <p:cNvSpPr txBox="1"/>
          <p:nvPr/>
        </p:nvSpPr>
        <p:spPr>
          <a:xfrm>
            <a:off x="1364611" y="3865703"/>
            <a:ext cx="990090" cy="360062"/>
          </a:xfrm>
          <a:prstGeom prst="rect">
            <a:avLst/>
          </a:prstGeom>
          <a:noFill/>
          <a:ln>
            <a:noFill/>
          </a:ln>
        </p:spPr>
        <p:txBody>
          <a:bodyPr anchorCtr="0" anchor="t" bIns="41125" lIns="82275" spcFirstLastPara="1" rIns="82275" wrap="square" tIns="41125">
            <a:spAutoFit/>
          </a:bodyPr>
          <a:lstStyle/>
          <a:p>
            <a:pPr indent="0" lvl="0" marL="0" marR="0" rtl="0" algn="l">
              <a:lnSpc>
                <a:spcPct val="100000"/>
              </a:lnSpc>
              <a:spcBef>
                <a:spcPts val="0"/>
              </a:spcBef>
              <a:spcAft>
                <a:spcPts val="0"/>
              </a:spcAft>
              <a:buNone/>
            </a:pPr>
            <a:r>
              <a:rPr b="1" i="0" lang="en-CN" sz="1400" u="none" cap="none" strike="noStrike">
                <a:solidFill>
                  <a:schemeClr val="dk1"/>
                </a:solidFill>
                <a:latin typeface="Calibri"/>
                <a:ea typeface="Calibri"/>
                <a:cs typeface="Calibri"/>
                <a:sym typeface="Calibri"/>
              </a:rPr>
              <a:t>2018-04 </a:t>
            </a:r>
            <a:endParaRPr b="1" i="0" sz="1400" u="none" cap="none" strike="noStrike">
              <a:solidFill>
                <a:schemeClr val="dk1"/>
              </a:solidFill>
              <a:latin typeface="Calibri"/>
              <a:ea typeface="Calibri"/>
              <a:cs typeface="Calibri"/>
              <a:sym typeface="Calibri"/>
            </a:endParaRPr>
          </a:p>
        </p:txBody>
      </p:sp>
      <p:cxnSp>
        <p:nvCxnSpPr>
          <p:cNvPr id="552" name="Google Shape;552;g14853d9438c_0_65"/>
          <p:cNvCxnSpPr/>
          <p:nvPr/>
        </p:nvCxnSpPr>
        <p:spPr>
          <a:xfrm>
            <a:off x="5612313" y="3548114"/>
            <a:ext cx="0" cy="222210"/>
          </a:xfrm>
          <a:prstGeom prst="straightConnector1">
            <a:avLst/>
          </a:prstGeom>
          <a:noFill/>
          <a:ln cap="flat" cmpd="sng" w="57150">
            <a:solidFill>
              <a:schemeClr val="dk1"/>
            </a:solidFill>
            <a:prstDash val="solid"/>
            <a:round/>
            <a:headEnd len="sm" w="sm" type="none"/>
            <a:tailEnd len="sm" w="sm" type="none"/>
          </a:ln>
        </p:spPr>
      </p:cxnSp>
      <p:sp>
        <p:nvSpPr>
          <p:cNvPr id="553" name="Google Shape;553;g14853d9438c_0_65"/>
          <p:cNvSpPr txBox="1"/>
          <p:nvPr/>
        </p:nvSpPr>
        <p:spPr>
          <a:xfrm>
            <a:off x="5143323" y="3865703"/>
            <a:ext cx="937980" cy="360062"/>
          </a:xfrm>
          <a:prstGeom prst="rect">
            <a:avLst/>
          </a:prstGeom>
          <a:noFill/>
          <a:ln>
            <a:noFill/>
          </a:ln>
        </p:spPr>
        <p:txBody>
          <a:bodyPr anchorCtr="0" anchor="t" bIns="41125" lIns="82275" spcFirstLastPara="1" rIns="82275" wrap="square" tIns="41125">
            <a:spAutoFit/>
          </a:bodyPr>
          <a:lstStyle/>
          <a:p>
            <a:pPr indent="0" lvl="0" marL="0" marR="0" rtl="0" algn="l">
              <a:lnSpc>
                <a:spcPct val="100000"/>
              </a:lnSpc>
              <a:spcBef>
                <a:spcPts val="0"/>
              </a:spcBef>
              <a:spcAft>
                <a:spcPts val="0"/>
              </a:spcAft>
              <a:buNone/>
            </a:pPr>
            <a:r>
              <a:rPr b="1" i="0" lang="en-CN" sz="1400" u="none" cap="none" strike="noStrike">
                <a:solidFill>
                  <a:schemeClr val="dk1"/>
                </a:solidFill>
                <a:latin typeface="Calibri"/>
                <a:ea typeface="Calibri"/>
                <a:cs typeface="Calibri"/>
                <a:sym typeface="Calibri"/>
              </a:rPr>
              <a:t>2022-04</a:t>
            </a:r>
            <a:endParaRPr b="1" i="0" sz="1400" u="none" cap="none" strike="noStrike">
              <a:solidFill>
                <a:schemeClr val="dk1"/>
              </a:solidFill>
              <a:latin typeface="Calibri"/>
              <a:ea typeface="Calibri"/>
              <a:cs typeface="Calibri"/>
              <a:sym typeface="Calibri"/>
            </a:endParaRPr>
          </a:p>
        </p:txBody>
      </p:sp>
      <p:pic>
        <p:nvPicPr>
          <p:cNvPr id="554" name="Google Shape;554;g14853d9438c_0_65"/>
          <p:cNvPicPr preferRelativeResize="0"/>
          <p:nvPr/>
        </p:nvPicPr>
        <p:blipFill rotWithShape="1">
          <a:blip r:embed="rId3">
            <a:alphaModFix/>
          </a:blip>
          <a:srcRect b="0" l="0" r="0" t="0"/>
          <a:stretch/>
        </p:blipFill>
        <p:spPr>
          <a:xfrm>
            <a:off x="2287588" y="2129138"/>
            <a:ext cx="587132" cy="587132"/>
          </a:xfrm>
          <a:prstGeom prst="rect">
            <a:avLst/>
          </a:prstGeom>
          <a:noFill/>
          <a:ln>
            <a:noFill/>
          </a:ln>
        </p:spPr>
      </p:pic>
      <p:sp>
        <p:nvSpPr>
          <p:cNvPr id="555" name="Google Shape;555;g14853d9438c_0_65"/>
          <p:cNvSpPr txBox="1"/>
          <p:nvPr/>
        </p:nvSpPr>
        <p:spPr>
          <a:xfrm>
            <a:off x="2981536" y="2194198"/>
            <a:ext cx="2566861" cy="457012"/>
          </a:xfrm>
          <a:prstGeom prst="rect">
            <a:avLst/>
          </a:prstGeom>
          <a:noFill/>
          <a:ln>
            <a:noFill/>
          </a:ln>
        </p:spPr>
        <p:txBody>
          <a:bodyPr anchorCtr="0" anchor="t" bIns="41125" lIns="82275" spcFirstLastPara="1" rIns="82275" wrap="square" tIns="41125">
            <a:spAutoFit/>
          </a:bodyPr>
          <a:lstStyle/>
          <a:p>
            <a:pPr indent="0" lvl="0" marL="0" marR="0" rtl="0" algn="l">
              <a:lnSpc>
                <a:spcPct val="100000"/>
              </a:lnSpc>
              <a:spcBef>
                <a:spcPts val="0"/>
              </a:spcBef>
              <a:spcAft>
                <a:spcPts val="0"/>
              </a:spcAft>
              <a:buNone/>
            </a:pPr>
            <a:r>
              <a:rPr b="0" i="0" lang="en-CN" sz="2250" u="none" cap="none" strike="noStrike">
                <a:solidFill>
                  <a:schemeClr val="dk1"/>
                </a:solidFill>
                <a:latin typeface="Calibri"/>
                <a:ea typeface="Calibri"/>
                <a:cs typeface="Calibri"/>
                <a:sym typeface="Calibri"/>
              </a:rPr>
              <a:t>&gt;181 DeFi “</a:t>
            </a:r>
            <a:r>
              <a:rPr b="0" i="0" lang="en-CN" sz="2430" u="none" cap="none" strike="noStrike">
                <a:solidFill>
                  <a:schemeClr val="dk1"/>
                </a:solidFill>
                <a:latin typeface="Calibri"/>
                <a:ea typeface="Calibri"/>
                <a:cs typeface="Calibri"/>
                <a:sym typeface="Calibri"/>
              </a:rPr>
              <a:t>attacks”</a:t>
            </a:r>
            <a:endParaRPr b="0" i="0" sz="810" u="none" cap="none" strike="noStrike">
              <a:solidFill>
                <a:srgbClr val="000000"/>
              </a:solidFill>
              <a:latin typeface="Arial"/>
              <a:ea typeface="Arial"/>
              <a:cs typeface="Arial"/>
              <a:sym typeface="Arial"/>
            </a:endParaRPr>
          </a:p>
        </p:txBody>
      </p:sp>
      <p:pic>
        <p:nvPicPr>
          <p:cNvPr id="556" name="Google Shape;556;g14853d9438c_0_65"/>
          <p:cNvPicPr preferRelativeResize="0"/>
          <p:nvPr/>
        </p:nvPicPr>
        <p:blipFill rotWithShape="1">
          <a:blip r:embed="rId4">
            <a:alphaModFix/>
          </a:blip>
          <a:srcRect b="0" l="0" r="0" t="0"/>
          <a:stretch/>
        </p:blipFill>
        <p:spPr>
          <a:xfrm>
            <a:off x="2287588" y="2907784"/>
            <a:ext cx="587130" cy="587130"/>
          </a:xfrm>
          <a:prstGeom prst="rect">
            <a:avLst/>
          </a:prstGeom>
          <a:noFill/>
          <a:ln>
            <a:noFill/>
          </a:ln>
        </p:spPr>
      </p:pic>
      <p:sp>
        <p:nvSpPr>
          <p:cNvPr id="557" name="Google Shape;557;g14853d9438c_0_65"/>
          <p:cNvSpPr txBox="1"/>
          <p:nvPr/>
        </p:nvSpPr>
        <p:spPr>
          <a:xfrm>
            <a:off x="9296400" y="5963605"/>
            <a:ext cx="1920240" cy="428626"/>
          </a:xfrm>
          <a:prstGeom prst="rect">
            <a:avLst/>
          </a:prstGeom>
          <a:noFill/>
          <a:ln>
            <a:noFill/>
          </a:ln>
        </p:spPr>
        <p:txBody>
          <a:bodyPr anchorCtr="0" anchor="t" bIns="41125" lIns="82275" spcFirstLastPara="1" rIns="82275" wrap="square" tIns="41125">
            <a:noAutofit/>
          </a:bodyPr>
          <a:lstStyle/>
          <a:p>
            <a:pPr indent="0" lvl="0" marL="0" marR="0" rtl="0" algn="r">
              <a:lnSpc>
                <a:spcPct val="100000"/>
              </a:lnSpc>
              <a:spcBef>
                <a:spcPts val="0"/>
              </a:spcBef>
              <a:spcAft>
                <a:spcPts val="0"/>
              </a:spcAft>
              <a:buNone/>
            </a:pPr>
            <a:fld id="{00000000-1234-1234-1234-123412341234}" type="slidenum">
              <a:rPr b="0" i="0" lang="en-CN" sz="1260" u="none" cap="none" strike="noStrike">
                <a:solidFill>
                  <a:schemeClr val="dk1"/>
                </a:solidFill>
                <a:latin typeface="Arial"/>
                <a:ea typeface="Arial"/>
                <a:cs typeface="Arial"/>
                <a:sym typeface="Arial"/>
              </a:rPr>
              <a:t>‹#›</a:t>
            </a:fld>
            <a:endParaRPr b="0" i="0" sz="1260" u="none" cap="none" strike="noStrike">
              <a:solidFill>
                <a:schemeClr val="dk1"/>
              </a:solidFill>
              <a:latin typeface="Arial"/>
              <a:ea typeface="Arial"/>
              <a:cs typeface="Arial"/>
              <a:sym typeface="Arial"/>
            </a:endParaRPr>
          </a:p>
        </p:txBody>
      </p:sp>
      <p:sp>
        <p:nvSpPr>
          <p:cNvPr id="558" name="Google Shape;558;g14853d9438c_0_65"/>
          <p:cNvSpPr txBox="1"/>
          <p:nvPr/>
        </p:nvSpPr>
        <p:spPr>
          <a:xfrm>
            <a:off x="2911455" y="2995903"/>
            <a:ext cx="2768580" cy="415462"/>
          </a:xfrm>
          <a:prstGeom prst="rect">
            <a:avLst/>
          </a:prstGeom>
          <a:noFill/>
          <a:ln>
            <a:noFill/>
          </a:ln>
        </p:spPr>
        <p:txBody>
          <a:bodyPr anchorCtr="0" anchor="t" bIns="41125" lIns="82275" spcFirstLastPara="1" rIns="82275" wrap="square" tIns="41125">
            <a:spAutoFit/>
          </a:bodyPr>
          <a:lstStyle/>
          <a:p>
            <a:pPr indent="0" lvl="0" marL="0" marR="0" rtl="0" algn="l">
              <a:lnSpc>
                <a:spcPct val="100000"/>
              </a:lnSpc>
              <a:spcBef>
                <a:spcPts val="0"/>
              </a:spcBef>
              <a:spcAft>
                <a:spcPts val="0"/>
              </a:spcAft>
              <a:buNone/>
            </a:pPr>
            <a:r>
              <a:rPr b="0" i="0" lang="en-CN" sz="2160" u="none" cap="none" strike="noStrike">
                <a:solidFill>
                  <a:schemeClr val="dk1"/>
                </a:solidFill>
                <a:latin typeface="Calibri"/>
                <a:ea typeface="Calibri"/>
                <a:cs typeface="Calibri"/>
                <a:sym typeface="Calibri"/>
              </a:rPr>
              <a:t>3.24B USD losses</a:t>
            </a:r>
            <a:endParaRPr b="0" i="0" sz="2160" u="none" cap="none" strike="noStrike">
              <a:solidFill>
                <a:schemeClr val="dk1"/>
              </a:solidFill>
              <a:latin typeface="Calibri"/>
              <a:ea typeface="Calibri"/>
              <a:cs typeface="Calibri"/>
              <a:sym typeface="Calibri"/>
            </a:endParaRPr>
          </a:p>
        </p:txBody>
      </p:sp>
      <p:sp>
        <p:nvSpPr>
          <p:cNvPr id="559" name="Google Shape;559;g14853d9438c_0_65"/>
          <p:cNvSpPr txBox="1"/>
          <p:nvPr/>
        </p:nvSpPr>
        <p:spPr>
          <a:xfrm>
            <a:off x="1338875" y="4321143"/>
            <a:ext cx="4569750" cy="381617"/>
          </a:xfrm>
          <a:prstGeom prst="rect">
            <a:avLst/>
          </a:prstGeom>
          <a:noFill/>
          <a:ln>
            <a:noFill/>
          </a:ln>
        </p:spPr>
        <p:txBody>
          <a:bodyPr anchorCtr="0" anchor="t" bIns="82275" lIns="82275" spcFirstLastPara="1" rIns="82275" wrap="square" tIns="82275">
            <a:spAutoFit/>
          </a:bodyPr>
          <a:lstStyle/>
          <a:p>
            <a:pPr indent="0" lvl="0" marL="97154" marR="0" rtl="0" algn="ctr">
              <a:lnSpc>
                <a:spcPct val="100000"/>
              </a:lnSpc>
              <a:spcBef>
                <a:spcPts val="0"/>
              </a:spcBef>
              <a:spcAft>
                <a:spcPts val="0"/>
              </a:spcAft>
              <a:buNone/>
            </a:pPr>
            <a:r>
              <a:rPr b="0" i="0" lang="en-CN" sz="1400" u="none" cap="none" strike="noStrike">
                <a:solidFill>
                  <a:srgbClr val="000000"/>
                </a:solidFill>
                <a:latin typeface="Arial"/>
                <a:ea typeface="Arial"/>
                <a:cs typeface="Arial"/>
                <a:sym typeface="Arial"/>
              </a:rPr>
              <a:t>IEEE S&amp;P 2023</a:t>
            </a:r>
            <a:endParaRPr b="0" i="0" sz="1400" u="none" cap="none" strike="noStrike">
              <a:solidFill>
                <a:srgbClr val="000000"/>
              </a:solidFill>
              <a:latin typeface="Arial"/>
              <a:ea typeface="Arial"/>
              <a:cs typeface="Arial"/>
              <a:sym typeface="Arial"/>
            </a:endParaRPr>
          </a:p>
        </p:txBody>
      </p:sp>
      <p:pic>
        <p:nvPicPr>
          <p:cNvPr descr="A screenshot of a computer&#10;&#10;Description automatically generated with medium confidence" id="560" name="Google Shape;560;g14853d9438c_0_65"/>
          <p:cNvPicPr preferRelativeResize="0"/>
          <p:nvPr/>
        </p:nvPicPr>
        <p:blipFill rotWithShape="1">
          <a:blip r:embed="rId5">
            <a:alphaModFix/>
          </a:blip>
          <a:srcRect b="0" l="0" r="0" t="0"/>
          <a:stretch/>
        </p:blipFill>
        <p:spPr>
          <a:xfrm>
            <a:off x="7464664" y="1108609"/>
            <a:ext cx="3388461" cy="4834517"/>
          </a:xfrm>
          <a:prstGeom prst="rect">
            <a:avLst/>
          </a:prstGeom>
          <a:noFill/>
          <a:ln>
            <a:noFill/>
          </a:ln>
        </p:spPr>
      </p:pic>
      <p:sp>
        <p:nvSpPr>
          <p:cNvPr id="561" name="Google Shape;561;g14853d9438c_0_65"/>
          <p:cNvSpPr txBox="1"/>
          <p:nvPr/>
        </p:nvSpPr>
        <p:spPr>
          <a:xfrm>
            <a:off x="2206417" y="4732328"/>
            <a:ext cx="310478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CN" sz="1400" u="none" cap="none" strike="noStrike">
                <a:solidFill>
                  <a:srgbClr val="000000"/>
                </a:solidFill>
                <a:latin typeface="Arial"/>
                <a:ea typeface="Arial"/>
                <a:cs typeface="Arial"/>
                <a:sym typeface="Arial"/>
              </a:rPr>
              <a:t>https://eprint.iacr.org/2022/1773.pdf</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5" name="Shape 565"/>
        <p:cNvGrpSpPr/>
        <p:nvPr/>
      </p:nvGrpSpPr>
      <p:grpSpPr>
        <a:xfrm>
          <a:off x="0" y="0"/>
          <a:ext cx="0" cy="0"/>
          <a:chOff x="0" y="0"/>
          <a:chExt cx="0" cy="0"/>
        </a:xfrm>
      </p:grpSpPr>
      <p:pic>
        <p:nvPicPr>
          <p:cNvPr descr="Dark Mist 4K Wallpaper Gallery | Dark wallpaper, Dark forest, Forest  wallpaper iphone" id="566" name="Google Shape;566;p7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567" name="Google Shape;567;p73"/>
          <p:cNvSpPr txBox="1"/>
          <p:nvPr/>
        </p:nvSpPr>
        <p:spPr>
          <a:xfrm>
            <a:off x="1733913" y="2828835"/>
            <a:ext cx="8724173" cy="7694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CN" sz="4400" u="none" cap="none" strike="noStrike">
                <a:solidFill>
                  <a:schemeClr val="lt1"/>
                </a:solidFill>
                <a:latin typeface="Arial"/>
                <a:ea typeface="Arial"/>
                <a:cs typeface="Arial"/>
                <a:sym typeface="Arial"/>
              </a:rPr>
              <a:t>An Attacks’ Supply Chain</a:t>
            </a:r>
            <a:endParaRPr b="0" i="0" sz="3600" u="none" cap="none" strike="noStrike">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descr="Dark Mist 4K Wallpaper Gallery | Dark wallpaper, Dark forest, Forest  wallpaper iphone" id="136" name="Google Shape;136;p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37" name="Google Shape;137;p4"/>
          <p:cNvSpPr txBox="1"/>
          <p:nvPr/>
        </p:nvSpPr>
        <p:spPr>
          <a:xfrm>
            <a:off x="1733913" y="2828835"/>
            <a:ext cx="8724173" cy="2123658"/>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CN" sz="4400" u="none" cap="none" strike="noStrike">
                <a:solidFill>
                  <a:schemeClr val="lt1"/>
                </a:solidFill>
                <a:latin typeface="Arial"/>
                <a:ea typeface="Arial"/>
                <a:cs typeface="Arial"/>
                <a:sym typeface="Arial"/>
              </a:rPr>
              <a:t>1) Pre-audit</a:t>
            </a:r>
            <a:endParaRPr/>
          </a:p>
          <a:p>
            <a:pPr indent="0" lvl="0" marL="0" marR="0" rtl="0" algn="r">
              <a:lnSpc>
                <a:spcPct val="100000"/>
              </a:lnSpc>
              <a:spcBef>
                <a:spcPts val="0"/>
              </a:spcBef>
              <a:spcAft>
                <a:spcPts val="0"/>
              </a:spcAft>
              <a:buNone/>
            </a:pPr>
            <a:r>
              <a:t/>
            </a:r>
            <a:endParaRPr b="0" i="0" sz="4400" u="none" cap="none" strike="noStrike">
              <a:solidFill>
                <a:schemeClr val="lt1"/>
              </a:solidFill>
              <a:latin typeface="Arial"/>
              <a:ea typeface="Arial"/>
              <a:cs typeface="Arial"/>
              <a:sym typeface="Arial"/>
            </a:endParaRPr>
          </a:p>
          <a:p>
            <a:pPr indent="0" lvl="0" marL="0" marR="0" rtl="0" algn="r">
              <a:lnSpc>
                <a:spcPct val="100000"/>
              </a:lnSpc>
              <a:spcBef>
                <a:spcPts val="0"/>
              </a:spcBef>
              <a:spcAft>
                <a:spcPts val="0"/>
              </a:spcAft>
              <a:buNone/>
            </a:pPr>
            <a:r>
              <a:rPr b="0" i="0" lang="en-CN" sz="4400" u="none" cap="none" strike="noStrike">
                <a:solidFill>
                  <a:schemeClr val="lt1"/>
                </a:solidFill>
                <a:latin typeface="Arial"/>
                <a:ea typeface="Arial"/>
                <a:cs typeface="Arial"/>
                <a:sym typeface="Arial"/>
              </a:rPr>
              <a:t>2) BlockGPT</a:t>
            </a:r>
            <a:endParaRPr b="0" i="0" sz="3600" u="none" cap="none" strike="noStrike">
              <a:solidFill>
                <a:schemeClr val="lt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2" name="Shape 572"/>
        <p:cNvGrpSpPr/>
        <p:nvPr/>
      </p:nvGrpSpPr>
      <p:grpSpPr>
        <a:xfrm>
          <a:off x="0" y="0"/>
          <a:ext cx="0" cy="0"/>
          <a:chOff x="0" y="0"/>
          <a:chExt cx="0" cy="0"/>
        </a:xfrm>
      </p:grpSpPr>
      <p:sp>
        <p:nvSpPr>
          <p:cNvPr id="573" name="Google Shape;573;p74"/>
          <p:cNvSpPr txBox="1"/>
          <p:nvPr>
            <p:ph type="title"/>
          </p:nvPr>
        </p:nvSpPr>
        <p:spPr>
          <a:xfrm>
            <a:off x="609600" y="320040"/>
            <a:ext cx="10972800" cy="1028700"/>
          </a:xfrm>
          <a:prstGeom prst="rect">
            <a:avLst/>
          </a:prstGeom>
          <a:noFill/>
          <a:ln>
            <a:noFill/>
          </a:ln>
        </p:spPr>
        <p:txBody>
          <a:bodyPr anchorCtr="0" anchor="ctr" bIns="41125" lIns="82275" spcFirstLastPara="1" rIns="82275" wrap="square" tIns="41125">
            <a:noAutofit/>
          </a:bodyPr>
          <a:lstStyle/>
          <a:p>
            <a:pPr indent="0" lvl="0" marL="0" rtl="0" algn="l">
              <a:lnSpc>
                <a:spcPct val="90000"/>
              </a:lnSpc>
              <a:spcBef>
                <a:spcPts val="0"/>
              </a:spcBef>
              <a:spcAft>
                <a:spcPts val="0"/>
              </a:spcAft>
              <a:buClr>
                <a:schemeClr val="dk1"/>
              </a:buClr>
              <a:buSzPts val="1800"/>
              <a:buNone/>
            </a:pPr>
            <a:r>
              <a:rPr lang="en-CN"/>
              <a:t>Attack Lifecycle</a:t>
            </a:r>
            <a:endParaRPr/>
          </a:p>
        </p:txBody>
      </p:sp>
      <p:sp>
        <p:nvSpPr>
          <p:cNvPr id="574" name="Google Shape;574;p74"/>
          <p:cNvSpPr txBox="1"/>
          <p:nvPr/>
        </p:nvSpPr>
        <p:spPr>
          <a:xfrm>
            <a:off x="9296400" y="5963605"/>
            <a:ext cx="1920240" cy="428626"/>
          </a:xfrm>
          <a:prstGeom prst="rect">
            <a:avLst/>
          </a:prstGeom>
          <a:noFill/>
          <a:ln>
            <a:noFill/>
          </a:ln>
        </p:spPr>
        <p:txBody>
          <a:bodyPr anchorCtr="0" anchor="t" bIns="41125" lIns="82275" spcFirstLastPara="1" rIns="82275" wrap="square" tIns="41125">
            <a:noAutofit/>
          </a:bodyPr>
          <a:lstStyle/>
          <a:p>
            <a:pPr indent="0" lvl="0" marL="0" marR="0" rtl="0" algn="r">
              <a:lnSpc>
                <a:spcPct val="100000"/>
              </a:lnSpc>
              <a:spcBef>
                <a:spcPts val="0"/>
              </a:spcBef>
              <a:spcAft>
                <a:spcPts val="0"/>
              </a:spcAft>
              <a:buNone/>
            </a:pPr>
            <a:fld id="{00000000-1234-1234-1234-123412341234}" type="slidenum">
              <a:rPr b="0" i="0" lang="en-CN" sz="1260" u="none" cap="none" strike="noStrike">
                <a:solidFill>
                  <a:schemeClr val="dk1"/>
                </a:solidFill>
                <a:latin typeface="Arial"/>
                <a:ea typeface="Arial"/>
                <a:cs typeface="Arial"/>
                <a:sym typeface="Arial"/>
              </a:rPr>
              <a:t>‹#›</a:t>
            </a:fld>
            <a:endParaRPr b="0" i="0" sz="1260" u="none" cap="none" strike="noStrike">
              <a:solidFill>
                <a:schemeClr val="dk1"/>
              </a:solidFill>
              <a:latin typeface="Arial"/>
              <a:ea typeface="Arial"/>
              <a:cs typeface="Arial"/>
              <a:sym typeface="Arial"/>
            </a:endParaRPr>
          </a:p>
        </p:txBody>
      </p:sp>
      <p:cxnSp>
        <p:nvCxnSpPr>
          <p:cNvPr id="575" name="Google Shape;575;p74"/>
          <p:cNvCxnSpPr/>
          <p:nvPr/>
        </p:nvCxnSpPr>
        <p:spPr>
          <a:xfrm>
            <a:off x="2097855" y="3025950"/>
            <a:ext cx="7376670" cy="0"/>
          </a:xfrm>
          <a:prstGeom prst="straightConnector1">
            <a:avLst/>
          </a:prstGeom>
          <a:noFill/>
          <a:ln cap="flat" cmpd="sng" w="9525">
            <a:solidFill>
              <a:schemeClr val="dk2"/>
            </a:solidFill>
            <a:prstDash val="solid"/>
            <a:round/>
            <a:headEnd len="sm" w="sm" type="none"/>
            <a:tailEnd len="med" w="med" type="triangle"/>
          </a:ln>
        </p:spPr>
      </p:cxnSp>
      <p:sp>
        <p:nvSpPr>
          <p:cNvPr id="576" name="Google Shape;576;p74"/>
          <p:cNvSpPr txBox="1"/>
          <p:nvPr/>
        </p:nvSpPr>
        <p:spPr>
          <a:xfrm>
            <a:off x="8975207" y="3011932"/>
            <a:ext cx="595301" cy="327338"/>
          </a:xfrm>
          <a:prstGeom prst="rect">
            <a:avLst/>
          </a:prstGeom>
          <a:noFill/>
          <a:ln>
            <a:noFill/>
          </a:ln>
        </p:spPr>
        <p:txBody>
          <a:bodyPr anchorCtr="0" anchor="t" bIns="82275" lIns="82275" spcFirstLastPara="1" rIns="82275" wrap="square" tIns="82275">
            <a:spAutoFit/>
          </a:bodyPr>
          <a:lstStyle/>
          <a:p>
            <a:pPr indent="0" lvl="0" marL="0" marR="0" rtl="0" algn="l">
              <a:lnSpc>
                <a:spcPct val="100000"/>
              </a:lnSpc>
              <a:spcBef>
                <a:spcPts val="0"/>
              </a:spcBef>
              <a:spcAft>
                <a:spcPts val="0"/>
              </a:spcAft>
              <a:buNone/>
            </a:pPr>
            <a:r>
              <a:rPr b="0" i="0" lang="en-CN" sz="1260" u="none" cap="none" strike="noStrike">
                <a:solidFill>
                  <a:srgbClr val="000000"/>
                </a:solidFill>
                <a:latin typeface="Arial"/>
                <a:ea typeface="Arial"/>
                <a:cs typeface="Arial"/>
                <a:sym typeface="Arial"/>
              </a:rPr>
              <a:t>time</a:t>
            </a:r>
            <a:endParaRPr b="0" i="0" sz="1260" u="none" cap="none" strike="noStrike">
              <a:solidFill>
                <a:srgbClr val="000000"/>
              </a:solidFill>
              <a:latin typeface="Arial"/>
              <a:ea typeface="Arial"/>
              <a:cs typeface="Arial"/>
              <a:sym typeface="Arial"/>
            </a:endParaRPr>
          </a:p>
        </p:txBody>
      </p:sp>
      <p:grpSp>
        <p:nvGrpSpPr>
          <p:cNvPr id="577" name="Google Shape;577;p74"/>
          <p:cNvGrpSpPr/>
          <p:nvPr/>
        </p:nvGrpSpPr>
        <p:grpSpPr>
          <a:xfrm>
            <a:off x="1781257" y="2086078"/>
            <a:ext cx="3814722" cy="1622524"/>
            <a:chOff x="1781257" y="2086078"/>
            <a:chExt cx="3814722" cy="1622524"/>
          </a:xfrm>
        </p:grpSpPr>
        <p:grpSp>
          <p:nvGrpSpPr>
            <p:cNvPr id="578" name="Google Shape;578;p74"/>
            <p:cNvGrpSpPr/>
            <p:nvPr/>
          </p:nvGrpSpPr>
          <p:grpSpPr>
            <a:xfrm>
              <a:off x="1781257" y="2086078"/>
              <a:ext cx="1600208" cy="1043641"/>
              <a:chOff x="1781257" y="2086078"/>
              <a:chExt cx="1600208" cy="1043641"/>
            </a:xfrm>
          </p:grpSpPr>
          <p:cxnSp>
            <p:nvCxnSpPr>
              <p:cNvPr id="579" name="Google Shape;579;p74"/>
              <p:cNvCxnSpPr/>
              <p:nvPr/>
            </p:nvCxnSpPr>
            <p:spPr>
              <a:xfrm>
                <a:off x="2581361" y="2765577"/>
                <a:ext cx="0" cy="364142"/>
              </a:xfrm>
              <a:prstGeom prst="straightConnector1">
                <a:avLst/>
              </a:prstGeom>
              <a:noFill/>
              <a:ln cap="flat" cmpd="sng" w="38100">
                <a:solidFill>
                  <a:srgbClr val="3E6EC2"/>
                </a:solidFill>
                <a:prstDash val="solid"/>
                <a:round/>
                <a:headEnd len="sm" w="sm" type="none"/>
                <a:tailEnd len="sm" w="sm" type="none"/>
              </a:ln>
            </p:spPr>
          </p:cxnSp>
          <p:sp>
            <p:nvSpPr>
              <p:cNvPr id="580" name="Google Shape;580;p74"/>
              <p:cNvSpPr txBox="1"/>
              <p:nvPr/>
            </p:nvSpPr>
            <p:spPr>
              <a:xfrm>
                <a:off x="1781257" y="2086078"/>
                <a:ext cx="1600208"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CN" sz="1400" u="none" cap="none" strike="noStrike">
                    <a:solidFill>
                      <a:srgbClr val="000000"/>
                    </a:solidFill>
                    <a:latin typeface="Arial"/>
                    <a:ea typeface="Arial"/>
                    <a:cs typeface="Arial"/>
                    <a:sym typeface="Arial"/>
                  </a:rPr>
                  <a:t>Attack contract </a:t>
                </a:r>
                <a:endParaRPr/>
              </a:p>
              <a:p>
                <a:pPr indent="0" lvl="0" marL="0" marR="0" rtl="0" algn="ctr">
                  <a:lnSpc>
                    <a:spcPct val="100000"/>
                  </a:lnSpc>
                  <a:spcBef>
                    <a:spcPts val="0"/>
                  </a:spcBef>
                  <a:spcAft>
                    <a:spcPts val="0"/>
                  </a:spcAft>
                  <a:buNone/>
                </a:pPr>
                <a:r>
                  <a:rPr b="0" i="0" lang="en-CN" sz="1400" u="none" cap="none" strike="noStrike">
                    <a:solidFill>
                      <a:srgbClr val="000000"/>
                    </a:solidFill>
                    <a:latin typeface="Arial"/>
                    <a:ea typeface="Arial"/>
                    <a:cs typeface="Arial"/>
                    <a:sym typeface="Arial"/>
                  </a:rPr>
                  <a:t>deployment</a:t>
                </a:r>
                <a:endParaRPr/>
              </a:p>
            </p:txBody>
          </p:sp>
        </p:grpSp>
        <p:cxnSp>
          <p:nvCxnSpPr>
            <p:cNvPr id="581" name="Google Shape;581;p74"/>
            <p:cNvCxnSpPr/>
            <p:nvPr/>
          </p:nvCxnSpPr>
          <p:spPr>
            <a:xfrm>
              <a:off x="2659816" y="3339270"/>
              <a:ext cx="2936163" cy="0"/>
            </a:xfrm>
            <a:prstGeom prst="straightConnector1">
              <a:avLst/>
            </a:prstGeom>
            <a:noFill/>
            <a:ln cap="flat" cmpd="sng" w="9525">
              <a:solidFill>
                <a:srgbClr val="3E6EC2"/>
              </a:solidFill>
              <a:prstDash val="solid"/>
              <a:round/>
              <a:headEnd len="med" w="med" type="triangle"/>
              <a:tailEnd len="med" w="med" type="triangle"/>
            </a:ln>
          </p:spPr>
        </p:cxnSp>
        <p:sp>
          <p:nvSpPr>
            <p:cNvPr id="582" name="Google Shape;582;p74"/>
            <p:cNvSpPr txBox="1"/>
            <p:nvPr/>
          </p:nvSpPr>
          <p:spPr>
            <a:xfrm>
              <a:off x="3052639" y="3339270"/>
              <a:ext cx="2150516"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CN" sz="1400" u="none" cap="none" strike="noStrike">
                  <a:solidFill>
                    <a:srgbClr val="000000"/>
                  </a:solidFill>
                  <a:latin typeface="Arial"/>
                  <a:ea typeface="Arial"/>
                  <a:cs typeface="Arial"/>
                  <a:sym typeface="Arial"/>
                </a:rPr>
                <a:t>Attack not yet active</a:t>
              </a:r>
              <a:endParaRPr/>
            </a:p>
          </p:txBody>
        </p:sp>
      </p:grpSp>
      <p:grpSp>
        <p:nvGrpSpPr>
          <p:cNvPr id="583" name="Google Shape;583;p74"/>
          <p:cNvGrpSpPr/>
          <p:nvPr/>
        </p:nvGrpSpPr>
        <p:grpSpPr>
          <a:xfrm>
            <a:off x="4943881" y="2085722"/>
            <a:ext cx="4641464" cy="1622880"/>
            <a:chOff x="5040985" y="2085722"/>
            <a:chExt cx="4641464" cy="1622880"/>
          </a:xfrm>
        </p:grpSpPr>
        <p:cxnSp>
          <p:nvCxnSpPr>
            <p:cNvPr id="584" name="Google Shape;584;p74"/>
            <p:cNvCxnSpPr/>
            <p:nvPr/>
          </p:nvCxnSpPr>
          <p:spPr>
            <a:xfrm>
              <a:off x="5841089" y="2765577"/>
              <a:ext cx="0" cy="364142"/>
            </a:xfrm>
            <a:prstGeom prst="straightConnector1">
              <a:avLst/>
            </a:prstGeom>
            <a:noFill/>
            <a:ln cap="flat" cmpd="sng" w="38100">
              <a:solidFill>
                <a:srgbClr val="3E6EC2"/>
              </a:solidFill>
              <a:prstDash val="solid"/>
              <a:round/>
              <a:headEnd len="sm" w="sm" type="none"/>
              <a:tailEnd len="sm" w="sm" type="none"/>
            </a:ln>
          </p:spPr>
        </p:cxnSp>
        <p:cxnSp>
          <p:nvCxnSpPr>
            <p:cNvPr id="585" name="Google Shape;585;p74"/>
            <p:cNvCxnSpPr/>
            <p:nvPr/>
          </p:nvCxnSpPr>
          <p:spPr>
            <a:xfrm>
              <a:off x="8882345" y="2765577"/>
              <a:ext cx="0" cy="364142"/>
            </a:xfrm>
            <a:prstGeom prst="straightConnector1">
              <a:avLst/>
            </a:prstGeom>
            <a:noFill/>
            <a:ln cap="flat" cmpd="sng" w="38100">
              <a:solidFill>
                <a:srgbClr val="3E6EC2"/>
              </a:solidFill>
              <a:prstDash val="solid"/>
              <a:round/>
              <a:headEnd len="sm" w="sm" type="none"/>
              <a:tailEnd len="sm" w="sm" type="none"/>
            </a:ln>
          </p:spPr>
        </p:cxnSp>
        <p:sp>
          <p:nvSpPr>
            <p:cNvPr id="586" name="Google Shape;586;p74"/>
            <p:cNvSpPr txBox="1"/>
            <p:nvPr/>
          </p:nvSpPr>
          <p:spPr>
            <a:xfrm>
              <a:off x="5040985" y="2085722"/>
              <a:ext cx="1600208"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CN" sz="1400" u="none" cap="none" strike="noStrike">
                  <a:solidFill>
                    <a:srgbClr val="000000"/>
                  </a:solidFill>
                  <a:latin typeface="Arial"/>
                  <a:ea typeface="Arial"/>
                  <a:cs typeface="Arial"/>
                  <a:sym typeface="Arial"/>
                </a:rPr>
                <a:t>First attack</a:t>
              </a:r>
              <a:endParaRPr/>
            </a:p>
            <a:p>
              <a:pPr indent="0" lvl="0" marL="0" marR="0" rtl="0" algn="ctr">
                <a:lnSpc>
                  <a:spcPct val="100000"/>
                </a:lnSpc>
                <a:spcBef>
                  <a:spcPts val="0"/>
                </a:spcBef>
                <a:spcAft>
                  <a:spcPts val="0"/>
                </a:spcAft>
                <a:buNone/>
              </a:pPr>
              <a:r>
                <a:rPr b="0" i="0" lang="en-CN" sz="1400" u="none" cap="none" strike="noStrike">
                  <a:solidFill>
                    <a:srgbClr val="000000"/>
                  </a:solidFill>
                  <a:latin typeface="Arial"/>
                  <a:ea typeface="Arial"/>
                  <a:cs typeface="Arial"/>
                  <a:sym typeface="Arial"/>
                </a:rPr>
                <a:t>transaction</a:t>
              </a:r>
              <a:endParaRPr/>
            </a:p>
          </p:txBody>
        </p:sp>
        <p:sp>
          <p:nvSpPr>
            <p:cNvPr id="587" name="Google Shape;587;p74"/>
            <p:cNvSpPr txBox="1"/>
            <p:nvPr/>
          </p:nvSpPr>
          <p:spPr>
            <a:xfrm>
              <a:off x="8082241" y="2085722"/>
              <a:ext cx="1600208"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CN" sz="1400" u="none" cap="none" strike="noStrike">
                  <a:solidFill>
                    <a:srgbClr val="000000"/>
                  </a:solidFill>
                  <a:latin typeface="Arial"/>
                  <a:ea typeface="Arial"/>
                  <a:cs typeface="Arial"/>
                  <a:sym typeface="Arial"/>
                </a:rPr>
                <a:t>Last attack</a:t>
              </a:r>
              <a:endParaRPr/>
            </a:p>
            <a:p>
              <a:pPr indent="0" lvl="0" marL="0" marR="0" rtl="0" algn="ctr">
                <a:lnSpc>
                  <a:spcPct val="100000"/>
                </a:lnSpc>
                <a:spcBef>
                  <a:spcPts val="0"/>
                </a:spcBef>
                <a:spcAft>
                  <a:spcPts val="0"/>
                </a:spcAft>
                <a:buNone/>
              </a:pPr>
              <a:r>
                <a:rPr b="0" i="0" lang="en-CN" sz="1400" u="none" cap="none" strike="noStrike">
                  <a:solidFill>
                    <a:srgbClr val="000000"/>
                  </a:solidFill>
                  <a:latin typeface="Arial"/>
                  <a:ea typeface="Arial"/>
                  <a:cs typeface="Arial"/>
                  <a:sym typeface="Arial"/>
                </a:rPr>
                <a:t>transaction</a:t>
              </a:r>
              <a:endParaRPr/>
            </a:p>
          </p:txBody>
        </p:sp>
        <p:cxnSp>
          <p:nvCxnSpPr>
            <p:cNvPr id="588" name="Google Shape;588;p74"/>
            <p:cNvCxnSpPr/>
            <p:nvPr/>
          </p:nvCxnSpPr>
          <p:spPr>
            <a:xfrm>
              <a:off x="5901792" y="3339270"/>
              <a:ext cx="2936163" cy="0"/>
            </a:xfrm>
            <a:prstGeom prst="straightConnector1">
              <a:avLst/>
            </a:prstGeom>
            <a:noFill/>
            <a:ln cap="flat" cmpd="sng" w="9525">
              <a:solidFill>
                <a:srgbClr val="3E6EC2"/>
              </a:solidFill>
              <a:prstDash val="solid"/>
              <a:round/>
              <a:headEnd len="med" w="med" type="triangle"/>
              <a:tailEnd len="med" w="med" type="triangle"/>
            </a:ln>
          </p:spPr>
        </p:cxnSp>
        <p:sp>
          <p:nvSpPr>
            <p:cNvPr id="589" name="Google Shape;589;p74"/>
            <p:cNvSpPr txBox="1"/>
            <p:nvPr/>
          </p:nvSpPr>
          <p:spPr>
            <a:xfrm>
              <a:off x="6294615" y="3339270"/>
              <a:ext cx="2150516"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CN" sz="1400" u="none" cap="none" strike="noStrike">
                  <a:solidFill>
                    <a:srgbClr val="000000"/>
                  </a:solidFill>
                  <a:latin typeface="Arial"/>
                  <a:ea typeface="Arial"/>
                  <a:cs typeface="Arial"/>
                  <a:sym typeface="Arial"/>
                </a:rPr>
                <a:t>Attack ongoing</a:t>
              </a:r>
              <a:endParaRPr/>
            </a:p>
          </p:txBody>
        </p:sp>
      </p:grpSp>
      <p:sp>
        <p:nvSpPr>
          <p:cNvPr id="590" name="Google Shape;590;p74"/>
          <p:cNvSpPr txBox="1"/>
          <p:nvPr/>
        </p:nvSpPr>
        <p:spPr>
          <a:xfrm>
            <a:off x="3127836" y="4613048"/>
            <a:ext cx="5426506" cy="513951"/>
          </a:xfrm>
          <a:prstGeom prst="rect">
            <a:avLst/>
          </a:prstGeom>
          <a:noFill/>
          <a:ln>
            <a:noFill/>
          </a:ln>
        </p:spPr>
        <p:txBody>
          <a:bodyPr anchorCtr="0" anchor="t" bIns="41125" lIns="82275" spcFirstLastPara="1" rIns="82275" wrap="square" tIns="41125">
            <a:spAutoFit/>
          </a:bodyPr>
          <a:lstStyle/>
          <a:p>
            <a:pPr indent="0" lvl="0" marL="0" marR="0" rtl="0" algn="ctr">
              <a:lnSpc>
                <a:spcPct val="100000"/>
              </a:lnSpc>
              <a:spcBef>
                <a:spcPts val="0"/>
              </a:spcBef>
              <a:spcAft>
                <a:spcPts val="0"/>
              </a:spcAft>
              <a:buNone/>
            </a:pPr>
            <a:r>
              <a:rPr b="0" i="0" lang="en-CN" sz="1979" u="none" cap="none" strike="noStrike">
                <a:solidFill>
                  <a:schemeClr val="dk1"/>
                </a:solidFill>
                <a:latin typeface="Calibri"/>
                <a:ea typeface="Calibri"/>
                <a:cs typeface="Calibri"/>
                <a:sym typeface="Calibri"/>
              </a:rPr>
              <a:t>103 (56%) attacks are not executed atomically </a:t>
            </a:r>
            <a:r>
              <a:rPr b="0" i="0" lang="en-CN" sz="2800" u="none" cap="none" strike="noStrike">
                <a:solidFill>
                  <a:srgbClr val="0432FF"/>
                </a:solidFill>
                <a:latin typeface="Calibri"/>
                <a:ea typeface="Calibri"/>
                <a:cs typeface="Calibri"/>
                <a:sym typeface="Calibri"/>
              </a:rPr>
              <a:t>🙊</a:t>
            </a:r>
            <a:endParaRPr b="0" i="0" sz="126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5" name="Shape 595"/>
        <p:cNvGrpSpPr/>
        <p:nvPr/>
      </p:nvGrpSpPr>
      <p:grpSpPr>
        <a:xfrm>
          <a:off x="0" y="0"/>
          <a:ext cx="0" cy="0"/>
          <a:chOff x="0" y="0"/>
          <a:chExt cx="0" cy="0"/>
        </a:xfrm>
      </p:grpSpPr>
      <p:sp>
        <p:nvSpPr>
          <p:cNvPr id="596" name="Google Shape;596;p75"/>
          <p:cNvSpPr txBox="1"/>
          <p:nvPr>
            <p:ph type="title"/>
          </p:nvPr>
        </p:nvSpPr>
        <p:spPr>
          <a:xfrm>
            <a:off x="609600" y="320040"/>
            <a:ext cx="10972800" cy="1028700"/>
          </a:xfrm>
          <a:prstGeom prst="rect">
            <a:avLst/>
          </a:prstGeom>
          <a:noFill/>
          <a:ln>
            <a:noFill/>
          </a:ln>
        </p:spPr>
        <p:txBody>
          <a:bodyPr anchorCtr="0" anchor="ctr" bIns="41125" lIns="82275" spcFirstLastPara="1" rIns="82275" wrap="square" tIns="41125">
            <a:noAutofit/>
          </a:bodyPr>
          <a:lstStyle/>
          <a:p>
            <a:pPr indent="0" lvl="0" marL="0" rtl="0" algn="l">
              <a:lnSpc>
                <a:spcPct val="90000"/>
              </a:lnSpc>
              <a:spcBef>
                <a:spcPts val="0"/>
              </a:spcBef>
              <a:spcAft>
                <a:spcPts val="0"/>
              </a:spcAft>
              <a:buClr>
                <a:schemeClr val="dk1"/>
              </a:buClr>
              <a:buSzPts val="1800"/>
              <a:buNone/>
            </a:pPr>
            <a:r>
              <a:rPr lang="en-CN"/>
              <a:t>Accelerated &amp; Front-Run Attacks</a:t>
            </a:r>
            <a:endParaRPr/>
          </a:p>
        </p:txBody>
      </p:sp>
      <p:sp>
        <p:nvSpPr>
          <p:cNvPr id="597" name="Google Shape;597;p75"/>
          <p:cNvSpPr txBox="1"/>
          <p:nvPr>
            <p:ph idx="12" type="sldNum"/>
          </p:nvPr>
        </p:nvSpPr>
        <p:spPr>
          <a:xfrm>
            <a:off x="9296400" y="5963604"/>
            <a:ext cx="1920240" cy="428760"/>
          </a:xfrm>
          <a:prstGeom prst="rect">
            <a:avLst/>
          </a:prstGeom>
          <a:noFill/>
          <a:ln>
            <a:noFill/>
          </a:ln>
        </p:spPr>
        <p:txBody>
          <a:bodyPr anchorCtr="0" anchor="t" bIns="41125" lIns="82275" spcFirstLastPara="1" rIns="82275" wrap="square" tIns="41125">
            <a:noAutofit/>
          </a:bodyPr>
          <a:lstStyle/>
          <a:p>
            <a:pPr indent="0" lvl="0" marL="0" rtl="0" algn="r">
              <a:lnSpc>
                <a:spcPct val="100000"/>
              </a:lnSpc>
              <a:spcBef>
                <a:spcPts val="0"/>
              </a:spcBef>
              <a:spcAft>
                <a:spcPts val="0"/>
              </a:spcAft>
              <a:buSzPts val="1200"/>
              <a:buNone/>
            </a:pPr>
            <a:fld id="{00000000-1234-1234-1234-123412341234}" type="slidenum">
              <a:rPr lang="en-CN"/>
              <a:t>‹#›</a:t>
            </a:fld>
            <a:endParaRPr/>
          </a:p>
        </p:txBody>
      </p:sp>
      <p:sp>
        <p:nvSpPr>
          <p:cNvPr id="598" name="Google Shape;598;p75"/>
          <p:cNvSpPr/>
          <p:nvPr/>
        </p:nvSpPr>
        <p:spPr>
          <a:xfrm>
            <a:off x="2115347" y="2409411"/>
            <a:ext cx="7238430" cy="32265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82275" lIns="82275" spcFirstLastPara="1" rIns="82275" wrap="square" tIns="82275">
            <a:noAutofit/>
          </a:bodyPr>
          <a:lstStyle/>
          <a:p>
            <a:pPr indent="0" lvl="0" marL="0" marR="0" rtl="0" algn="ctr">
              <a:lnSpc>
                <a:spcPct val="100000"/>
              </a:lnSpc>
              <a:spcBef>
                <a:spcPts val="0"/>
              </a:spcBef>
              <a:spcAft>
                <a:spcPts val="0"/>
              </a:spcAft>
              <a:buNone/>
            </a:pPr>
            <a:r>
              <a:rPr b="0" i="0" lang="en-CN" sz="1260" u="none" cap="none" strike="noStrike">
                <a:solidFill>
                  <a:srgbClr val="000000"/>
                </a:solidFill>
                <a:latin typeface="Arial"/>
                <a:ea typeface="Arial"/>
                <a:cs typeface="Arial"/>
                <a:sym typeface="Arial"/>
              </a:rPr>
              <a:t>P2P network</a:t>
            </a:r>
            <a:endParaRPr b="0" i="0" sz="1260" u="none" cap="none" strike="noStrike">
              <a:solidFill>
                <a:srgbClr val="000000"/>
              </a:solidFill>
              <a:latin typeface="Arial"/>
              <a:ea typeface="Arial"/>
              <a:cs typeface="Arial"/>
              <a:sym typeface="Arial"/>
            </a:endParaRPr>
          </a:p>
        </p:txBody>
      </p:sp>
      <p:grpSp>
        <p:nvGrpSpPr>
          <p:cNvPr id="599" name="Google Shape;599;p75"/>
          <p:cNvGrpSpPr/>
          <p:nvPr/>
        </p:nvGrpSpPr>
        <p:grpSpPr>
          <a:xfrm>
            <a:off x="2115347" y="2739294"/>
            <a:ext cx="3978221" cy="1355730"/>
            <a:chOff x="1732319" y="2821975"/>
            <a:chExt cx="3978221" cy="1355730"/>
          </a:xfrm>
        </p:grpSpPr>
        <p:sp>
          <p:nvSpPr>
            <p:cNvPr id="600" name="Google Shape;600;p75"/>
            <p:cNvSpPr/>
            <p:nvPr/>
          </p:nvSpPr>
          <p:spPr>
            <a:xfrm>
              <a:off x="1732319" y="3624475"/>
              <a:ext cx="1187190" cy="55323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82275" lIns="82275" spcFirstLastPara="1" rIns="82275" wrap="square" tIns="82275">
              <a:noAutofit/>
            </a:bodyPr>
            <a:lstStyle/>
            <a:p>
              <a:pPr indent="0" lvl="0" marL="0" marR="0" rtl="0" algn="ctr">
                <a:lnSpc>
                  <a:spcPct val="100000"/>
                </a:lnSpc>
                <a:spcBef>
                  <a:spcPts val="0"/>
                </a:spcBef>
                <a:spcAft>
                  <a:spcPts val="0"/>
                </a:spcAft>
                <a:buNone/>
              </a:pPr>
              <a:r>
                <a:rPr b="0" i="0" lang="en-CN" sz="1260" u="none" cap="none" strike="noStrike">
                  <a:solidFill>
                    <a:srgbClr val="000000"/>
                  </a:solidFill>
                  <a:latin typeface="Arial"/>
                  <a:ea typeface="Arial"/>
                  <a:cs typeface="Arial"/>
                  <a:sym typeface="Arial"/>
                </a:rPr>
                <a:t>Attacker</a:t>
              </a:r>
              <a:endParaRPr b="0" i="0" sz="1260" u="none" cap="none" strike="noStrike">
                <a:solidFill>
                  <a:srgbClr val="000000"/>
                </a:solidFill>
                <a:latin typeface="Arial"/>
                <a:ea typeface="Arial"/>
                <a:cs typeface="Arial"/>
                <a:sym typeface="Arial"/>
              </a:endParaRPr>
            </a:p>
          </p:txBody>
        </p:sp>
        <p:cxnSp>
          <p:nvCxnSpPr>
            <p:cNvPr id="601" name="Google Shape;601;p75"/>
            <p:cNvCxnSpPr>
              <a:stCxn id="600" idx="0"/>
            </p:cNvCxnSpPr>
            <p:nvPr/>
          </p:nvCxnSpPr>
          <p:spPr>
            <a:xfrm rot="10800000">
              <a:off x="2325914" y="2821975"/>
              <a:ext cx="0" cy="802500"/>
            </a:xfrm>
            <a:prstGeom prst="straightConnector1">
              <a:avLst/>
            </a:prstGeom>
            <a:noFill/>
            <a:ln cap="flat" cmpd="sng" w="9525">
              <a:solidFill>
                <a:schemeClr val="dk2"/>
              </a:solidFill>
              <a:prstDash val="solid"/>
              <a:round/>
              <a:headEnd len="sm" w="sm" type="none"/>
              <a:tailEnd len="med" w="med" type="triangle"/>
            </a:ln>
          </p:spPr>
        </p:cxnSp>
        <p:sp>
          <p:nvSpPr>
            <p:cNvPr id="602" name="Google Shape;602;p75"/>
            <p:cNvSpPr txBox="1"/>
            <p:nvPr/>
          </p:nvSpPr>
          <p:spPr>
            <a:xfrm>
              <a:off x="2391195" y="3032126"/>
              <a:ext cx="3319345" cy="360072"/>
            </a:xfrm>
            <a:prstGeom prst="rect">
              <a:avLst/>
            </a:prstGeom>
            <a:noFill/>
            <a:ln>
              <a:noFill/>
            </a:ln>
          </p:spPr>
          <p:txBody>
            <a:bodyPr anchorCtr="0" anchor="t" bIns="82275" lIns="82275" spcFirstLastPara="1" rIns="82275" wrap="square" tIns="82275">
              <a:spAutoFit/>
            </a:bodyPr>
            <a:lstStyle/>
            <a:p>
              <a:pPr indent="0" lvl="0" marL="0" marR="0" rtl="0" algn="l">
                <a:lnSpc>
                  <a:spcPct val="100000"/>
                </a:lnSpc>
                <a:spcBef>
                  <a:spcPts val="0"/>
                </a:spcBef>
                <a:spcAft>
                  <a:spcPts val="0"/>
                </a:spcAft>
                <a:buNone/>
              </a:pPr>
              <a:r>
                <a:rPr b="0" i="0" lang="en-CN" sz="1260" u="none" cap="none" strike="noStrike">
                  <a:solidFill>
                    <a:srgbClr val="000000"/>
                  </a:solidFill>
                  <a:latin typeface="Arial"/>
                  <a:ea typeface="Arial"/>
                  <a:cs typeface="Arial"/>
                  <a:sym typeface="Arial"/>
                </a:rPr>
                <a:t>1. Submits the adversarial transaction tx_a</a:t>
              </a:r>
              <a:endParaRPr b="0" i="0" sz="1260" u="none" cap="none" strike="noStrike">
                <a:solidFill>
                  <a:srgbClr val="000000"/>
                </a:solidFill>
                <a:latin typeface="Arial"/>
                <a:ea typeface="Arial"/>
                <a:cs typeface="Arial"/>
                <a:sym typeface="Arial"/>
              </a:endParaRPr>
            </a:p>
          </p:txBody>
        </p:sp>
      </p:grpSp>
      <p:grpSp>
        <p:nvGrpSpPr>
          <p:cNvPr id="603" name="Google Shape;603;p75"/>
          <p:cNvGrpSpPr/>
          <p:nvPr/>
        </p:nvGrpSpPr>
        <p:grpSpPr>
          <a:xfrm>
            <a:off x="5784098" y="2737761"/>
            <a:ext cx="2061079" cy="1842383"/>
            <a:chOff x="7038951" y="2788074"/>
            <a:chExt cx="2061079" cy="1842383"/>
          </a:xfrm>
        </p:grpSpPr>
        <p:sp>
          <p:nvSpPr>
            <p:cNvPr id="604" name="Google Shape;604;p75"/>
            <p:cNvSpPr/>
            <p:nvPr/>
          </p:nvSpPr>
          <p:spPr>
            <a:xfrm>
              <a:off x="7038951" y="3624474"/>
              <a:ext cx="1429380" cy="1005983"/>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82275" lIns="82275" spcFirstLastPara="1" rIns="82275" wrap="square" tIns="82275">
              <a:noAutofit/>
            </a:bodyPr>
            <a:lstStyle/>
            <a:p>
              <a:pPr indent="0" lvl="0" marL="0" marR="0" rtl="0" algn="ctr">
                <a:lnSpc>
                  <a:spcPct val="100000"/>
                </a:lnSpc>
                <a:spcBef>
                  <a:spcPts val="0"/>
                </a:spcBef>
                <a:spcAft>
                  <a:spcPts val="0"/>
                </a:spcAft>
                <a:buNone/>
              </a:pPr>
              <a:r>
                <a:rPr b="0" i="0" lang="en-CN" sz="1260" u="none" cap="none" strike="noStrike">
                  <a:solidFill>
                    <a:srgbClr val="000000"/>
                  </a:solidFill>
                  <a:latin typeface="Arial"/>
                  <a:ea typeface="Arial"/>
                  <a:cs typeface="Arial"/>
                  <a:sym typeface="Arial"/>
                </a:rPr>
                <a:t>Arbitrageur/Front-Runner</a:t>
              </a:r>
              <a:endParaRPr b="0" i="0" sz="1260" u="none" cap="none" strike="noStrike">
                <a:solidFill>
                  <a:srgbClr val="000000"/>
                </a:solidFill>
                <a:latin typeface="Arial"/>
                <a:ea typeface="Arial"/>
                <a:cs typeface="Arial"/>
                <a:sym typeface="Arial"/>
              </a:endParaRPr>
            </a:p>
          </p:txBody>
        </p:sp>
        <p:cxnSp>
          <p:nvCxnSpPr>
            <p:cNvPr id="605" name="Google Shape;605;p75"/>
            <p:cNvCxnSpPr>
              <a:endCxn id="604" idx="0"/>
            </p:cNvCxnSpPr>
            <p:nvPr/>
          </p:nvCxnSpPr>
          <p:spPr>
            <a:xfrm>
              <a:off x="7750941" y="2788074"/>
              <a:ext cx="2700" cy="836400"/>
            </a:xfrm>
            <a:prstGeom prst="straightConnector1">
              <a:avLst/>
            </a:prstGeom>
            <a:noFill/>
            <a:ln cap="flat" cmpd="sng" w="9525">
              <a:solidFill>
                <a:schemeClr val="dk2"/>
              </a:solidFill>
              <a:prstDash val="solid"/>
              <a:round/>
              <a:headEnd len="sm" w="sm" type="none"/>
              <a:tailEnd len="med" w="med" type="triangle"/>
            </a:ln>
          </p:spPr>
        </p:cxnSp>
        <p:sp>
          <p:nvSpPr>
            <p:cNvPr id="606" name="Google Shape;606;p75"/>
            <p:cNvSpPr txBox="1"/>
            <p:nvPr/>
          </p:nvSpPr>
          <p:spPr>
            <a:xfrm>
              <a:off x="7809160" y="3013012"/>
              <a:ext cx="1290870" cy="360072"/>
            </a:xfrm>
            <a:prstGeom prst="rect">
              <a:avLst/>
            </a:prstGeom>
            <a:noFill/>
            <a:ln>
              <a:noFill/>
            </a:ln>
          </p:spPr>
          <p:txBody>
            <a:bodyPr anchorCtr="0" anchor="t" bIns="82275" lIns="82275" spcFirstLastPara="1" rIns="82275" wrap="square" tIns="82275">
              <a:spAutoFit/>
            </a:bodyPr>
            <a:lstStyle/>
            <a:p>
              <a:pPr indent="0" lvl="0" marL="0" marR="0" rtl="0" algn="l">
                <a:lnSpc>
                  <a:spcPct val="100000"/>
                </a:lnSpc>
                <a:spcBef>
                  <a:spcPts val="0"/>
                </a:spcBef>
                <a:spcAft>
                  <a:spcPts val="0"/>
                </a:spcAft>
                <a:buNone/>
              </a:pPr>
              <a:r>
                <a:rPr b="0" i="0" lang="en-CN" sz="1260" u="none" cap="none" strike="noStrike">
                  <a:solidFill>
                    <a:srgbClr val="000000"/>
                  </a:solidFill>
                  <a:latin typeface="Arial"/>
                  <a:ea typeface="Arial"/>
                  <a:cs typeface="Arial"/>
                  <a:sym typeface="Arial"/>
                </a:rPr>
                <a:t>2. Detects tx_a</a:t>
              </a:r>
              <a:endParaRPr b="0" i="0" sz="1260" u="none" cap="none" strike="noStrike">
                <a:solidFill>
                  <a:srgbClr val="000000"/>
                </a:solidFill>
                <a:latin typeface="Arial"/>
                <a:ea typeface="Arial"/>
                <a:cs typeface="Arial"/>
                <a:sym typeface="Arial"/>
              </a:endParaRPr>
            </a:p>
          </p:txBody>
        </p:sp>
      </p:grpSp>
      <p:cxnSp>
        <p:nvCxnSpPr>
          <p:cNvPr id="607" name="Google Shape;607;p75"/>
          <p:cNvCxnSpPr/>
          <p:nvPr/>
        </p:nvCxnSpPr>
        <p:spPr>
          <a:xfrm>
            <a:off x="2115347" y="6017391"/>
            <a:ext cx="7376670" cy="0"/>
          </a:xfrm>
          <a:prstGeom prst="straightConnector1">
            <a:avLst/>
          </a:prstGeom>
          <a:noFill/>
          <a:ln cap="flat" cmpd="sng" w="9525">
            <a:solidFill>
              <a:schemeClr val="dk2"/>
            </a:solidFill>
            <a:prstDash val="solid"/>
            <a:round/>
            <a:headEnd len="sm" w="sm" type="none"/>
            <a:tailEnd len="med" w="med" type="triangle"/>
          </a:ln>
        </p:spPr>
      </p:cxnSp>
      <p:sp>
        <p:nvSpPr>
          <p:cNvPr id="608" name="Google Shape;608;p75"/>
          <p:cNvSpPr txBox="1"/>
          <p:nvPr/>
        </p:nvSpPr>
        <p:spPr>
          <a:xfrm>
            <a:off x="8992699" y="6003373"/>
            <a:ext cx="595301" cy="327338"/>
          </a:xfrm>
          <a:prstGeom prst="rect">
            <a:avLst/>
          </a:prstGeom>
          <a:noFill/>
          <a:ln>
            <a:noFill/>
          </a:ln>
        </p:spPr>
        <p:txBody>
          <a:bodyPr anchorCtr="0" anchor="t" bIns="82275" lIns="82275" spcFirstLastPara="1" rIns="82275" wrap="square" tIns="82275">
            <a:spAutoFit/>
          </a:bodyPr>
          <a:lstStyle/>
          <a:p>
            <a:pPr indent="0" lvl="0" marL="0" marR="0" rtl="0" algn="l">
              <a:lnSpc>
                <a:spcPct val="100000"/>
              </a:lnSpc>
              <a:spcBef>
                <a:spcPts val="0"/>
              </a:spcBef>
              <a:spcAft>
                <a:spcPts val="0"/>
              </a:spcAft>
              <a:buNone/>
            </a:pPr>
            <a:r>
              <a:rPr b="0" i="0" lang="en-CN" sz="1260" u="none" cap="none" strike="noStrike">
                <a:solidFill>
                  <a:srgbClr val="000000"/>
                </a:solidFill>
                <a:latin typeface="Arial"/>
                <a:ea typeface="Arial"/>
                <a:cs typeface="Arial"/>
                <a:sym typeface="Arial"/>
              </a:rPr>
              <a:t>time</a:t>
            </a:r>
            <a:endParaRPr b="0" i="0" sz="1260" u="none" cap="none" strike="noStrike">
              <a:solidFill>
                <a:srgbClr val="000000"/>
              </a:solidFill>
              <a:latin typeface="Arial"/>
              <a:ea typeface="Arial"/>
              <a:cs typeface="Arial"/>
              <a:sym typeface="Arial"/>
            </a:endParaRPr>
          </a:p>
        </p:txBody>
      </p:sp>
      <p:grpSp>
        <p:nvGrpSpPr>
          <p:cNvPr id="609" name="Google Shape;609;p75"/>
          <p:cNvGrpSpPr/>
          <p:nvPr/>
        </p:nvGrpSpPr>
        <p:grpSpPr>
          <a:xfrm>
            <a:off x="7240398" y="2739419"/>
            <a:ext cx="3774253" cy="2807552"/>
            <a:chOff x="7240398" y="2739419"/>
            <a:chExt cx="3774253" cy="2807552"/>
          </a:xfrm>
        </p:grpSpPr>
        <p:cxnSp>
          <p:nvCxnSpPr>
            <p:cNvPr id="610" name="Google Shape;610;p75"/>
            <p:cNvCxnSpPr/>
            <p:nvPr/>
          </p:nvCxnSpPr>
          <p:spPr>
            <a:xfrm flipH="1" rot="10800000">
              <a:off x="7240398" y="4077152"/>
              <a:ext cx="2496773" cy="4736"/>
            </a:xfrm>
            <a:prstGeom prst="straightConnector1">
              <a:avLst/>
            </a:prstGeom>
            <a:noFill/>
            <a:ln cap="flat" cmpd="sng" w="9525">
              <a:solidFill>
                <a:schemeClr val="dk2"/>
              </a:solidFill>
              <a:prstDash val="solid"/>
              <a:round/>
              <a:headEnd len="sm" w="sm" type="none"/>
              <a:tailEnd len="med" w="med" type="triangle"/>
            </a:ln>
          </p:spPr>
        </p:cxnSp>
        <p:sp>
          <p:nvSpPr>
            <p:cNvPr id="611" name="Google Shape;611;p75"/>
            <p:cNvSpPr txBox="1"/>
            <p:nvPr/>
          </p:nvSpPr>
          <p:spPr>
            <a:xfrm>
              <a:off x="7340410" y="4117297"/>
              <a:ext cx="2554959" cy="553972"/>
            </a:xfrm>
            <a:prstGeom prst="rect">
              <a:avLst/>
            </a:prstGeom>
            <a:noFill/>
            <a:ln>
              <a:noFill/>
            </a:ln>
          </p:spPr>
          <p:txBody>
            <a:bodyPr anchorCtr="0" anchor="t" bIns="82275" lIns="82275" spcFirstLastPara="1" rIns="82275" wrap="square" tIns="82275">
              <a:spAutoFit/>
            </a:bodyPr>
            <a:lstStyle/>
            <a:p>
              <a:pPr indent="0" lvl="0" marL="0" marR="0" rtl="0" algn="ctr">
                <a:lnSpc>
                  <a:spcPct val="100000"/>
                </a:lnSpc>
                <a:spcBef>
                  <a:spcPts val="0"/>
                </a:spcBef>
                <a:spcAft>
                  <a:spcPts val="0"/>
                </a:spcAft>
                <a:buNone/>
              </a:pPr>
              <a:r>
                <a:rPr b="0" i="0" lang="en-CN" sz="1260" u="none" cap="none" strike="noStrike">
                  <a:solidFill>
                    <a:srgbClr val="000000"/>
                  </a:solidFill>
                  <a:latin typeface="Arial"/>
                  <a:ea typeface="Arial"/>
                  <a:cs typeface="Arial"/>
                  <a:sym typeface="Arial"/>
                </a:rPr>
                <a:t>3a. back-running bundle</a:t>
              </a:r>
              <a:endParaRPr/>
            </a:p>
            <a:p>
              <a:pPr indent="0" lvl="0" marL="0" marR="0" rtl="0" algn="ctr">
                <a:lnSpc>
                  <a:spcPct val="100000"/>
                </a:lnSpc>
                <a:spcBef>
                  <a:spcPts val="0"/>
                </a:spcBef>
                <a:spcAft>
                  <a:spcPts val="0"/>
                </a:spcAft>
                <a:buNone/>
              </a:pPr>
              <a:r>
                <a:rPr b="0" i="0" lang="en-CN" sz="1260" u="none" cap="none" strike="noStrike">
                  <a:solidFill>
                    <a:srgbClr val="000000"/>
                  </a:solidFill>
                  <a:latin typeface="Arial"/>
                  <a:ea typeface="Arial"/>
                  <a:cs typeface="Arial"/>
                  <a:sym typeface="Arial"/>
                </a:rPr>
                <a:t>{tx_a, tx_arb}</a:t>
              </a:r>
              <a:endParaRPr b="0" i="0" sz="1260" u="none" cap="none" strike="noStrike">
                <a:solidFill>
                  <a:srgbClr val="000000"/>
                </a:solidFill>
                <a:latin typeface="Arial"/>
                <a:ea typeface="Arial"/>
                <a:cs typeface="Arial"/>
                <a:sym typeface="Arial"/>
              </a:endParaRPr>
            </a:p>
          </p:txBody>
        </p:sp>
        <p:sp>
          <p:nvSpPr>
            <p:cNvPr id="612" name="Google Shape;612;p75"/>
            <p:cNvSpPr txBox="1"/>
            <p:nvPr/>
          </p:nvSpPr>
          <p:spPr>
            <a:xfrm>
              <a:off x="9807719" y="3607979"/>
              <a:ext cx="826117" cy="19389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t/>
              </a:r>
              <a:endParaRPr b="1" i="0" sz="6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t/>
              </a:r>
              <a:endParaRPr b="1" i="0" sz="6000" u="none" cap="none" strike="noStrike">
                <a:solidFill>
                  <a:srgbClr val="000000"/>
                </a:solidFill>
                <a:latin typeface="Arial"/>
                <a:ea typeface="Arial"/>
                <a:cs typeface="Arial"/>
                <a:sym typeface="Arial"/>
              </a:endParaRPr>
            </a:p>
          </p:txBody>
        </p:sp>
        <p:cxnSp>
          <p:nvCxnSpPr>
            <p:cNvPr id="613" name="Google Shape;613;p75"/>
            <p:cNvCxnSpPr/>
            <p:nvPr/>
          </p:nvCxnSpPr>
          <p:spPr>
            <a:xfrm rot="10800000">
              <a:off x="8420519" y="2739419"/>
              <a:ext cx="0" cy="1337733"/>
            </a:xfrm>
            <a:prstGeom prst="straightConnector1">
              <a:avLst/>
            </a:prstGeom>
            <a:noFill/>
            <a:ln cap="flat" cmpd="sng" w="9525">
              <a:solidFill>
                <a:schemeClr val="dk1"/>
              </a:solidFill>
              <a:prstDash val="solid"/>
              <a:round/>
              <a:headEnd len="sm" w="sm" type="none"/>
              <a:tailEnd len="med" w="med" type="triangle"/>
            </a:ln>
          </p:spPr>
        </p:cxnSp>
        <p:sp>
          <p:nvSpPr>
            <p:cNvPr id="614" name="Google Shape;614;p75"/>
            <p:cNvSpPr txBox="1"/>
            <p:nvPr/>
          </p:nvSpPr>
          <p:spPr>
            <a:xfrm>
              <a:off x="8459692" y="2993470"/>
              <a:ext cx="2554959" cy="360072"/>
            </a:xfrm>
            <a:prstGeom prst="rect">
              <a:avLst/>
            </a:prstGeom>
            <a:noFill/>
            <a:ln>
              <a:noFill/>
            </a:ln>
          </p:spPr>
          <p:txBody>
            <a:bodyPr anchorCtr="0" anchor="t" bIns="82275" lIns="82275" spcFirstLastPara="1" rIns="82275" wrap="square" tIns="82275">
              <a:spAutoFit/>
            </a:bodyPr>
            <a:lstStyle/>
            <a:p>
              <a:pPr indent="0" lvl="0" marL="0" marR="0" rtl="0" algn="l">
                <a:lnSpc>
                  <a:spcPct val="100000"/>
                </a:lnSpc>
                <a:spcBef>
                  <a:spcPts val="0"/>
                </a:spcBef>
                <a:spcAft>
                  <a:spcPts val="0"/>
                </a:spcAft>
                <a:buNone/>
              </a:pPr>
              <a:r>
                <a:rPr b="0" i="0" lang="en-CN" sz="1260" u="none" cap="none" strike="noStrike">
                  <a:solidFill>
                    <a:srgbClr val="000000"/>
                  </a:solidFill>
                  <a:latin typeface="Arial"/>
                  <a:ea typeface="Arial"/>
                  <a:cs typeface="Arial"/>
                  <a:sym typeface="Arial"/>
                </a:rPr>
                <a:t>3a. tx_arb</a:t>
              </a:r>
              <a:endParaRPr b="0" i="0" sz="1260" u="none" cap="none" strike="noStrike">
                <a:solidFill>
                  <a:srgbClr val="000000"/>
                </a:solidFill>
                <a:latin typeface="Arial"/>
                <a:ea typeface="Arial"/>
                <a:cs typeface="Arial"/>
                <a:sym typeface="Arial"/>
              </a:endParaRPr>
            </a:p>
          </p:txBody>
        </p:sp>
      </p:grpSp>
      <p:grpSp>
        <p:nvGrpSpPr>
          <p:cNvPr id="615" name="Google Shape;615;p75"/>
          <p:cNvGrpSpPr/>
          <p:nvPr/>
        </p:nvGrpSpPr>
        <p:grpSpPr>
          <a:xfrm>
            <a:off x="7340410" y="3319423"/>
            <a:ext cx="2752528" cy="1865980"/>
            <a:chOff x="7340410" y="3319423"/>
            <a:chExt cx="2752528" cy="1865980"/>
          </a:xfrm>
        </p:grpSpPr>
        <p:sp>
          <p:nvSpPr>
            <p:cNvPr id="616" name="Google Shape;616;p75"/>
            <p:cNvSpPr txBox="1"/>
            <p:nvPr/>
          </p:nvSpPr>
          <p:spPr>
            <a:xfrm>
              <a:off x="7340410" y="4631431"/>
              <a:ext cx="2554959" cy="553972"/>
            </a:xfrm>
            <a:prstGeom prst="rect">
              <a:avLst/>
            </a:prstGeom>
            <a:noFill/>
            <a:ln>
              <a:noFill/>
            </a:ln>
          </p:spPr>
          <p:txBody>
            <a:bodyPr anchorCtr="0" anchor="t" bIns="82275" lIns="82275" spcFirstLastPara="1" rIns="82275" wrap="square" tIns="82275">
              <a:spAutoFit/>
            </a:bodyPr>
            <a:lstStyle/>
            <a:p>
              <a:pPr indent="0" lvl="0" marL="0" marR="0" rtl="0" algn="ctr">
                <a:lnSpc>
                  <a:spcPct val="100000"/>
                </a:lnSpc>
                <a:spcBef>
                  <a:spcPts val="0"/>
                </a:spcBef>
                <a:spcAft>
                  <a:spcPts val="0"/>
                </a:spcAft>
                <a:buNone/>
              </a:pPr>
              <a:r>
                <a:rPr b="0" i="0" lang="en-CN" sz="1260" u="none" cap="none" strike="noStrike">
                  <a:solidFill>
                    <a:srgbClr val="000000"/>
                  </a:solidFill>
                  <a:latin typeface="Arial"/>
                  <a:ea typeface="Arial"/>
                  <a:cs typeface="Arial"/>
                  <a:sym typeface="Arial"/>
                </a:rPr>
                <a:t>3b. front-running bundle</a:t>
              </a:r>
              <a:endParaRPr/>
            </a:p>
            <a:p>
              <a:pPr indent="0" lvl="0" marL="0" marR="0" rtl="0" algn="ctr">
                <a:lnSpc>
                  <a:spcPct val="100000"/>
                </a:lnSpc>
                <a:spcBef>
                  <a:spcPts val="0"/>
                </a:spcBef>
                <a:spcAft>
                  <a:spcPts val="0"/>
                </a:spcAft>
                <a:buNone/>
              </a:pPr>
              <a:r>
                <a:rPr b="0" i="0" lang="en-CN" sz="1260" u="none" cap="none" strike="noStrike">
                  <a:solidFill>
                    <a:srgbClr val="000000"/>
                  </a:solidFill>
                  <a:latin typeface="Arial"/>
                  <a:ea typeface="Arial"/>
                  <a:cs typeface="Arial"/>
                  <a:sym typeface="Arial"/>
                </a:rPr>
                <a:t>{tx_a’, tx_arb}</a:t>
              </a:r>
              <a:endParaRPr b="0" i="0" sz="1260" u="none" cap="none" strike="noStrike">
                <a:solidFill>
                  <a:srgbClr val="000000"/>
                </a:solidFill>
                <a:latin typeface="Arial"/>
                <a:ea typeface="Arial"/>
                <a:cs typeface="Arial"/>
                <a:sym typeface="Arial"/>
              </a:endParaRPr>
            </a:p>
          </p:txBody>
        </p:sp>
        <p:sp>
          <p:nvSpPr>
            <p:cNvPr id="617" name="Google Shape;617;p75"/>
            <p:cNvSpPr txBox="1"/>
            <p:nvPr/>
          </p:nvSpPr>
          <p:spPr>
            <a:xfrm>
              <a:off x="8467269" y="3319423"/>
              <a:ext cx="1625669" cy="360072"/>
            </a:xfrm>
            <a:prstGeom prst="rect">
              <a:avLst/>
            </a:prstGeom>
            <a:noFill/>
            <a:ln>
              <a:noFill/>
            </a:ln>
          </p:spPr>
          <p:txBody>
            <a:bodyPr anchorCtr="0" anchor="t" bIns="82275" lIns="82275" spcFirstLastPara="1" rIns="82275" wrap="square" tIns="82275">
              <a:spAutoFit/>
            </a:bodyPr>
            <a:lstStyle/>
            <a:p>
              <a:pPr indent="0" lvl="0" marL="0" marR="0" rtl="0" algn="l">
                <a:lnSpc>
                  <a:spcPct val="100000"/>
                </a:lnSpc>
                <a:spcBef>
                  <a:spcPts val="0"/>
                </a:spcBef>
                <a:spcAft>
                  <a:spcPts val="0"/>
                </a:spcAft>
                <a:buNone/>
              </a:pPr>
              <a:r>
                <a:rPr b="0" i="0" lang="en-CN" sz="1260" u="none" cap="none" strike="noStrike">
                  <a:solidFill>
                    <a:srgbClr val="000000"/>
                  </a:solidFill>
                  <a:latin typeface="Arial"/>
                  <a:ea typeface="Arial"/>
                  <a:cs typeface="Arial"/>
                  <a:sym typeface="Arial"/>
                </a:rPr>
                <a:t>3b. tx_a’, tx_arb</a:t>
              </a:r>
              <a:endParaRPr b="0" i="0" sz="1260" u="none" cap="none" strike="noStrike">
                <a:solidFill>
                  <a:srgbClr val="000000"/>
                </a:solidFill>
                <a:latin typeface="Arial"/>
                <a:ea typeface="Arial"/>
                <a:cs typeface="Arial"/>
                <a:sym typeface="Arial"/>
              </a:endParaRPr>
            </a:p>
          </p:txBody>
        </p:sp>
      </p:grpSp>
      <p:pic>
        <p:nvPicPr>
          <p:cNvPr id="618" name="Google Shape;618;p75"/>
          <p:cNvPicPr preferRelativeResize="0"/>
          <p:nvPr/>
        </p:nvPicPr>
        <p:blipFill rotWithShape="1">
          <a:blip r:embed="rId3">
            <a:alphaModFix/>
          </a:blip>
          <a:srcRect b="0" l="0" r="0" t="0"/>
          <a:stretch/>
        </p:blipFill>
        <p:spPr>
          <a:xfrm>
            <a:off x="9797675" y="3574161"/>
            <a:ext cx="933856" cy="93385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3" name="Shape 623"/>
        <p:cNvGrpSpPr/>
        <p:nvPr/>
      </p:nvGrpSpPr>
      <p:grpSpPr>
        <a:xfrm>
          <a:off x="0" y="0"/>
          <a:ext cx="0" cy="0"/>
          <a:chOff x="0" y="0"/>
          <a:chExt cx="0" cy="0"/>
        </a:xfrm>
      </p:grpSpPr>
      <p:sp>
        <p:nvSpPr>
          <p:cNvPr id="624" name="Google Shape;624;p76"/>
          <p:cNvSpPr txBox="1"/>
          <p:nvPr>
            <p:ph type="title"/>
          </p:nvPr>
        </p:nvSpPr>
        <p:spPr>
          <a:xfrm>
            <a:off x="609600" y="320040"/>
            <a:ext cx="10972800" cy="1028700"/>
          </a:xfrm>
          <a:prstGeom prst="rect">
            <a:avLst/>
          </a:prstGeom>
          <a:noFill/>
          <a:ln>
            <a:noFill/>
          </a:ln>
        </p:spPr>
        <p:txBody>
          <a:bodyPr anchorCtr="0" anchor="ctr" bIns="41125" lIns="82275" spcFirstLastPara="1" rIns="82275" wrap="square" tIns="41125">
            <a:noAutofit/>
          </a:bodyPr>
          <a:lstStyle/>
          <a:p>
            <a:pPr indent="0" lvl="0" marL="0" rtl="0" algn="l">
              <a:lnSpc>
                <a:spcPct val="90000"/>
              </a:lnSpc>
              <a:spcBef>
                <a:spcPts val="0"/>
              </a:spcBef>
              <a:spcAft>
                <a:spcPts val="0"/>
              </a:spcAft>
              <a:buClr>
                <a:schemeClr val="dk1"/>
              </a:buClr>
              <a:buSzPts val="1800"/>
              <a:buNone/>
            </a:pPr>
            <a:r>
              <a:rPr lang="en-CN"/>
              <a:t>Saddle/BlockSec (</a:t>
            </a:r>
            <a:r>
              <a:rPr b="0" i="0" lang="en-CN">
                <a:solidFill>
                  <a:srgbClr val="292929"/>
                </a:solidFill>
                <a:latin typeface="Source Code Pro"/>
                <a:ea typeface="Source Code Pro"/>
                <a:cs typeface="Source Code Pro"/>
                <a:sym typeface="Source Code Pro"/>
              </a:rPr>
              <a:t>Apr-</a:t>
            </a:r>
            <a:r>
              <a:rPr b="0" i="0" lang="en-CN">
                <a:solidFill>
                  <a:srgbClr val="1C00CF"/>
                </a:solidFill>
                <a:latin typeface="Source Code Pro"/>
                <a:ea typeface="Source Code Pro"/>
                <a:cs typeface="Source Code Pro"/>
                <a:sym typeface="Source Code Pro"/>
              </a:rPr>
              <a:t>30</a:t>
            </a:r>
            <a:r>
              <a:rPr b="0" i="0" lang="en-CN">
                <a:solidFill>
                  <a:srgbClr val="292929"/>
                </a:solidFill>
                <a:latin typeface="Source Code Pro"/>
                <a:ea typeface="Source Code Pro"/>
                <a:cs typeface="Source Code Pro"/>
                <a:sym typeface="Source Code Pro"/>
              </a:rPr>
              <a:t>-</a:t>
            </a:r>
            <a:r>
              <a:rPr b="0" i="0" lang="en-CN">
                <a:solidFill>
                  <a:srgbClr val="1C00CF"/>
                </a:solidFill>
                <a:latin typeface="Source Code Pro"/>
                <a:ea typeface="Source Code Pro"/>
                <a:cs typeface="Source Code Pro"/>
                <a:sym typeface="Source Code Pro"/>
              </a:rPr>
              <a:t>2022</a:t>
            </a:r>
            <a:r>
              <a:rPr lang="en-CN"/>
              <a:t>)</a:t>
            </a:r>
            <a:endParaRPr/>
          </a:p>
        </p:txBody>
      </p:sp>
      <p:sp>
        <p:nvSpPr>
          <p:cNvPr id="625" name="Google Shape;625;p76"/>
          <p:cNvSpPr txBox="1"/>
          <p:nvPr/>
        </p:nvSpPr>
        <p:spPr>
          <a:xfrm>
            <a:off x="9296400" y="5963605"/>
            <a:ext cx="1920240" cy="428626"/>
          </a:xfrm>
          <a:prstGeom prst="rect">
            <a:avLst/>
          </a:prstGeom>
          <a:noFill/>
          <a:ln>
            <a:noFill/>
          </a:ln>
        </p:spPr>
        <p:txBody>
          <a:bodyPr anchorCtr="0" anchor="t" bIns="41125" lIns="82275" spcFirstLastPara="1" rIns="82275" wrap="square" tIns="41125">
            <a:noAutofit/>
          </a:bodyPr>
          <a:lstStyle/>
          <a:p>
            <a:pPr indent="0" lvl="0" marL="0" marR="0" rtl="0" algn="r">
              <a:lnSpc>
                <a:spcPct val="100000"/>
              </a:lnSpc>
              <a:spcBef>
                <a:spcPts val="0"/>
              </a:spcBef>
              <a:spcAft>
                <a:spcPts val="0"/>
              </a:spcAft>
              <a:buNone/>
            </a:pPr>
            <a:fld id="{00000000-1234-1234-1234-123412341234}" type="slidenum">
              <a:rPr b="0" i="0" lang="en-CN" sz="1260" u="none" cap="none" strike="noStrike">
                <a:solidFill>
                  <a:schemeClr val="dk1"/>
                </a:solidFill>
                <a:latin typeface="Arial"/>
                <a:ea typeface="Arial"/>
                <a:cs typeface="Arial"/>
                <a:sym typeface="Arial"/>
              </a:rPr>
              <a:t>‹#›</a:t>
            </a:fld>
            <a:endParaRPr b="0" i="0" sz="1260" u="none" cap="none" strike="noStrike">
              <a:solidFill>
                <a:schemeClr val="dk1"/>
              </a:solidFill>
              <a:latin typeface="Arial"/>
              <a:ea typeface="Arial"/>
              <a:cs typeface="Arial"/>
              <a:sym typeface="Arial"/>
            </a:endParaRPr>
          </a:p>
        </p:txBody>
      </p:sp>
      <p:pic>
        <p:nvPicPr>
          <p:cNvPr descr="Graphical user interface, text, application, email&#10;&#10;Description automatically generated" id="626" name="Google Shape;626;p76"/>
          <p:cNvPicPr preferRelativeResize="0"/>
          <p:nvPr/>
        </p:nvPicPr>
        <p:blipFill rotWithShape="1">
          <a:blip r:embed="rId3">
            <a:alphaModFix/>
          </a:blip>
          <a:srcRect b="0" l="0" r="0" t="0"/>
          <a:stretch/>
        </p:blipFill>
        <p:spPr>
          <a:xfrm>
            <a:off x="3201973" y="1876771"/>
            <a:ext cx="5788053" cy="408683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31" name="Shape 631"/>
        <p:cNvGrpSpPr/>
        <p:nvPr/>
      </p:nvGrpSpPr>
      <p:grpSpPr>
        <a:xfrm>
          <a:off x="0" y="0"/>
          <a:ext cx="0" cy="0"/>
          <a:chOff x="0" y="0"/>
          <a:chExt cx="0" cy="0"/>
        </a:xfrm>
      </p:grpSpPr>
      <p:sp>
        <p:nvSpPr>
          <p:cNvPr id="632" name="Google Shape;632;p77"/>
          <p:cNvSpPr txBox="1"/>
          <p:nvPr>
            <p:ph type="title"/>
          </p:nvPr>
        </p:nvSpPr>
        <p:spPr>
          <a:xfrm>
            <a:off x="609600" y="320040"/>
            <a:ext cx="10972800" cy="1028700"/>
          </a:xfrm>
          <a:prstGeom prst="rect">
            <a:avLst/>
          </a:prstGeom>
          <a:noFill/>
          <a:ln>
            <a:noFill/>
          </a:ln>
        </p:spPr>
        <p:txBody>
          <a:bodyPr anchorCtr="0" anchor="ctr" bIns="41125" lIns="82275" spcFirstLastPara="1" rIns="82275" wrap="square" tIns="41125">
            <a:noAutofit/>
          </a:bodyPr>
          <a:lstStyle/>
          <a:p>
            <a:pPr indent="0" lvl="0" marL="0" rtl="0" algn="l">
              <a:lnSpc>
                <a:spcPct val="90000"/>
              </a:lnSpc>
              <a:spcBef>
                <a:spcPts val="0"/>
              </a:spcBef>
              <a:spcAft>
                <a:spcPts val="0"/>
              </a:spcAft>
              <a:buClr>
                <a:schemeClr val="dk1"/>
              </a:buClr>
              <a:buSzPts val="1800"/>
              <a:buNone/>
            </a:pPr>
            <a:r>
              <a:rPr lang="en-CN"/>
              <a:t>Saddle/BlockSec (</a:t>
            </a:r>
            <a:r>
              <a:rPr b="0" i="0" lang="en-CN">
                <a:solidFill>
                  <a:srgbClr val="292929"/>
                </a:solidFill>
                <a:latin typeface="Source Code Pro"/>
                <a:ea typeface="Source Code Pro"/>
                <a:cs typeface="Source Code Pro"/>
                <a:sym typeface="Source Code Pro"/>
              </a:rPr>
              <a:t>Apr-</a:t>
            </a:r>
            <a:r>
              <a:rPr b="0" i="0" lang="en-CN">
                <a:solidFill>
                  <a:srgbClr val="1C00CF"/>
                </a:solidFill>
                <a:latin typeface="Source Code Pro"/>
                <a:ea typeface="Source Code Pro"/>
                <a:cs typeface="Source Code Pro"/>
                <a:sym typeface="Source Code Pro"/>
              </a:rPr>
              <a:t>30</a:t>
            </a:r>
            <a:r>
              <a:rPr b="0" i="0" lang="en-CN">
                <a:solidFill>
                  <a:srgbClr val="292929"/>
                </a:solidFill>
                <a:latin typeface="Source Code Pro"/>
                <a:ea typeface="Source Code Pro"/>
                <a:cs typeface="Source Code Pro"/>
                <a:sym typeface="Source Code Pro"/>
              </a:rPr>
              <a:t>-</a:t>
            </a:r>
            <a:r>
              <a:rPr b="0" i="0" lang="en-CN">
                <a:solidFill>
                  <a:srgbClr val="1C00CF"/>
                </a:solidFill>
                <a:latin typeface="Source Code Pro"/>
                <a:ea typeface="Source Code Pro"/>
                <a:cs typeface="Source Code Pro"/>
                <a:sym typeface="Source Code Pro"/>
              </a:rPr>
              <a:t>2022</a:t>
            </a:r>
            <a:r>
              <a:rPr lang="en-CN"/>
              <a:t>)</a:t>
            </a:r>
            <a:endParaRPr/>
          </a:p>
        </p:txBody>
      </p:sp>
      <p:sp>
        <p:nvSpPr>
          <p:cNvPr id="633" name="Google Shape;633;p77"/>
          <p:cNvSpPr txBox="1"/>
          <p:nvPr/>
        </p:nvSpPr>
        <p:spPr>
          <a:xfrm>
            <a:off x="9296400" y="5963605"/>
            <a:ext cx="1920240" cy="428626"/>
          </a:xfrm>
          <a:prstGeom prst="rect">
            <a:avLst/>
          </a:prstGeom>
          <a:noFill/>
          <a:ln>
            <a:noFill/>
          </a:ln>
        </p:spPr>
        <p:txBody>
          <a:bodyPr anchorCtr="0" anchor="t" bIns="41125" lIns="82275" spcFirstLastPara="1" rIns="82275" wrap="square" tIns="41125">
            <a:noAutofit/>
          </a:bodyPr>
          <a:lstStyle/>
          <a:p>
            <a:pPr indent="0" lvl="0" marL="0" marR="0" rtl="0" algn="r">
              <a:lnSpc>
                <a:spcPct val="100000"/>
              </a:lnSpc>
              <a:spcBef>
                <a:spcPts val="0"/>
              </a:spcBef>
              <a:spcAft>
                <a:spcPts val="0"/>
              </a:spcAft>
              <a:buNone/>
            </a:pPr>
            <a:fld id="{00000000-1234-1234-1234-123412341234}" type="slidenum">
              <a:rPr b="0" i="0" lang="en-CN" sz="1260" u="none" cap="none" strike="noStrike">
                <a:solidFill>
                  <a:schemeClr val="dk1"/>
                </a:solidFill>
                <a:latin typeface="Arial"/>
                <a:ea typeface="Arial"/>
                <a:cs typeface="Arial"/>
                <a:sym typeface="Arial"/>
              </a:rPr>
              <a:t>‹#›</a:t>
            </a:fld>
            <a:endParaRPr b="0" i="0" sz="1260" u="none" cap="none" strike="noStrike">
              <a:solidFill>
                <a:schemeClr val="dk1"/>
              </a:solidFill>
              <a:latin typeface="Arial"/>
              <a:ea typeface="Arial"/>
              <a:cs typeface="Arial"/>
              <a:sym typeface="Arial"/>
            </a:endParaRPr>
          </a:p>
        </p:txBody>
      </p:sp>
      <p:sp>
        <p:nvSpPr>
          <p:cNvPr id="634" name="Google Shape;634;p77"/>
          <p:cNvSpPr txBox="1"/>
          <p:nvPr/>
        </p:nvSpPr>
        <p:spPr>
          <a:xfrm>
            <a:off x="2548675" y="1553912"/>
            <a:ext cx="9670102" cy="4268825"/>
          </a:xfrm>
          <a:prstGeom prst="rect">
            <a:avLst/>
          </a:prstGeom>
          <a:noFill/>
          <a:ln>
            <a:noFill/>
          </a:ln>
        </p:spPr>
        <p:txBody>
          <a:bodyPr anchorCtr="0" anchor="t" bIns="41125" lIns="82275" spcFirstLastPara="1" rIns="82275" wrap="square" tIns="41125">
            <a:spAutoFit/>
          </a:bodyPr>
          <a:lstStyle/>
          <a:p>
            <a:pPr indent="0" lvl="0" marL="0" marR="0" rtl="0" algn="l">
              <a:lnSpc>
                <a:spcPct val="100000"/>
              </a:lnSpc>
              <a:spcBef>
                <a:spcPts val="0"/>
              </a:spcBef>
              <a:spcAft>
                <a:spcPts val="0"/>
              </a:spcAft>
              <a:buNone/>
            </a:pPr>
            <a:r>
              <a:rPr b="0" i="0" lang="en-CN" sz="2400" u="none" cap="none" strike="noStrike">
                <a:solidFill>
                  <a:srgbClr val="292929"/>
                </a:solidFill>
                <a:latin typeface="Source Code Pro"/>
                <a:ea typeface="Source Code Pro"/>
                <a:cs typeface="Source Code Pro"/>
                <a:sym typeface="Source Code Pro"/>
              </a:rPr>
              <a:t>TX0 - “Attacker”</a:t>
            </a:r>
            <a:endParaRPr/>
          </a:p>
          <a:p>
            <a:pPr indent="0" lvl="0" marL="0" marR="0" rtl="0" algn="l">
              <a:lnSpc>
                <a:spcPct val="100000"/>
              </a:lnSpc>
              <a:spcBef>
                <a:spcPts val="0"/>
              </a:spcBef>
              <a:spcAft>
                <a:spcPts val="0"/>
              </a:spcAft>
              <a:buNone/>
            </a:pPr>
            <a:r>
              <a:rPr b="0" i="0" lang="en-CN" sz="2000" u="none" cap="none" strike="noStrike">
                <a:solidFill>
                  <a:srgbClr val="292929"/>
                </a:solidFill>
                <a:latin typeface="Source Code Pro"/>
                <a:ea typeface="Source Code Pro"/>
                <a:cs typeface="Source Code Pro"/>
                <a:sym typeface="Source Code Pro"/>
              </a:rPr>
              <a:t>Propagated: 	P2P Network</a:t>
            </a:r>
            <a:endParaRPr/>
          </a:p>
          <a:p>
            <a:pPr indent="0" lvl="0" marL="0" marR="0" rtl="0" algn="l">
              <a:lnSpc>
                <a:spcPct val="100000"/>
              </a:lnSpc>
              <a:spcBef>
                <a:spcPts val="0"/>
              </a:spcBef>
              <a:spcAft>
                <a:spcPts val="0"/>
              </a:spcAft>
              <a:buNone/>
            </a:pPr>
            <a:r>
              <a:rPr b="0" i="0" lang="en-CN" sz="2000" u="none" cap="none" strike="noStrike">
                <a:solidFill>
                  <a:srgbClr val="292929"/>
                </a:solidFill>
                <a:latin typeface="Source Code Pro"/>
                <a:ea typeface="Source Code Pro"/>
                <a:cs typeface="Source Code Pro"/>
                <a:sym typeface="Source Code Pro"/>
              </a:rPr>
              <a:t>Mined at:	Apr-30-2022 07:40:24 AM +UTC</a:t>
            </a:r>
            <a:endParaRPr/>
          </a:p>
          <a:p>
            <a:pPr indent="0" lvl="0" marL="0" marR="0" rtl="0" algn="l">
              <a:lnSpc>
                <a:spcPct val="100000"/>
              </a:lnSpc>
              <a:spcBef>
                <a:spcPts val="0"/>
              </a:spcBef>
              <a:spcAft>
                <a:spcPts val="0"/>
              </a:spcAft>
              <a:buNone/>
            </a:pPr>
            <a:r>
              <a:rPr b="0" i="0" lang="en-CN" sz="2000" u="none" cap="none" strike="noStrike">
                <a:solidFill>
                  <a:srgbClr val="292929"/>
                </a:solidFill>
                <a:latin typeface="Source Code Pro"/>
                <a:ea typeface="Source Code Pro"/>
                <a:cs typeface="Source Code Pro"/>
                <a:sym typeface="Source Code Pro"/>
              </a:rPr>
              <a:t>Extracted:	9.2M USD</a:t>
            </a:r>
            <a:endParaRPr/>
          </a:p>
          <a:p>
            <a:pPr indent="0" lvl="0" marL="0" marR="0" rtl="0" algn="l">
              <a:lnSpc>
                <a:spcPct val="100000"/>
              </a:lnSpc>
              <a:spcBef>
                <a:spcPts val="0"/>
              </a:spcBef>
              <a:spcAft>
                <a:spcPts val="0"/>
              </a:spcAft>
              <a:buNone/>
            </a:pPr>
            <a:r>
              <a:t/>
            </a:r>
            <a:endParaRPr b="0" i="0" sz="216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16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CN" sz="2000" u="none" cap="none" strike="noStrike">
                <a:solidFill>
                  <a:srgbClr val="000000"/>
                </a:solidFill>
                <a:latin typeface="Arial"/>
                <a:ea typeface="Arial"/>
                <a:cs typeface="Arial"/>
                <a:sym typeface="Arial"/>
              </a:rPr>
              <a:t>.. 24 Minutes!</a:t>
            </a:r>
            <a:endParaRPr/>
          </a:p>
          <a:p>
            <a:pPr indent="0" lvl="0" marL="0" marR="0" rtl="0" algn="l">
              <a:lnSpc>
                <a:spcPct val="100000"/>
              </a:lnSpc>
              <a:spcBef>
                <a:spcPts val="0"/>
              </a:spcBef>
              <a:spcAft>
                <a:spcPts val="0"/>
              </a:spcAft>
              <a:buNone/>
            </a:pPr>
            <a:r>
              <a:t/>
            </a:r>
            <a:endParaRPr b="0" i="0" sz="216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16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CN" sz="2160" u="none" cap="none" strike="noStrike">
                <a:solidFill>
                  <a:schemeClr val="dk1"/>
                </a:solidFill>
                <a:latin typeface="Calibri"/>
                <a:ea typeface="Calibri"/>
                <a:cs typeface="Calibri"/>
                <a:sym typeface="Calibri"/>
              </a:rPr>
              <a:t>TX1 - </a:t>
            </a:r>
            <a:r>
              <a:rPr b="0" i="0" lang="en-CN" sz="2000" u="none" cap="none" strike="noStrike">
                <a:solidFill>
                  <a:srgbClr val="292929"/>
                </a:solidFill>
                <a:latin typeface="Source Code Pro"/>
                <a:ea typeface="Source Code Pro"/>
                <a:cs typeface="Source Code Pro"/>
                <a:sym typeface="Source Code Pro"/>
              </a:rPr>
              <a:t>“Whitehat” (BlockSec)</a:t>
            </a:r>
            <a:endParaRPr b="0" i="0" sz="216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CN" sz="2000" u="none" cap="none" strike="noStrike">
                <a:solidFill>
                  <a:srgbClr val="292929"/>
                </a:solidFill>
                <a:latin typeface="Source Code Pro"/>
                <a:ea typeface="Source Code Pro"/>
                <a:cs typeface="Source Code Pro"/>
                <a:sym typeface="Source Code Pro"/>
              </a:rPr>
              <a:t>Propagated: 	P2P Network</a:t>
            </a:r>
            <a:endParaRPr/>
          </a:p>
          <a:p>
            <a:pPr indent="0" lvl="0" marL="0" marR="0" rtl="0" algn="l">
              <a:lnSpc>
                <a:spcPct val="100000"/>
              </a:lnSpc>
              <a:spcBef>
                <a:spcPts val="0"/>
              </a:spcBef>
              <a:spcAft>
                <a:spcPts val="0"/>
              </a:spcAft>
              <a:buNone/>
            </a:pPr>
            <a:r>
              <a:rPr b="0" i="0" lang="en-CN" sz="2000" u="none" cap="none" strike="noStrike">
                <a:solidFill>
                  <a:srgbClr val="292929"/>
                </a:solidFill>
                <a:latin typeface="Source Code Pro"/>
                <a:ea typeface="Source Code Pro"/>
                <a:cs typeface="Source Code Pro"/>
                <a:sym typeface="Source Code Pro"/>
              </a:rPr>
              <a:t>Mined at:	Apr-30-2022 08:04:55 AM +UTC</a:t>
            </a:r>
            <a:endParaRPr/>
          </a:p>
          <a:p>
            <a:pPr indent="0" lvl="0" marL="0" marR="0" rtl="0" algn="l">
              <a:lnSpc>
                <a:spcPct val="100000"/>
              </a:lnSpc>
              <a:spcBef>
                <a:spcPts val="0"/>
              </a:spcBef>
              <a:spcAft>
                <a:spcPts val="0"/>
              </a:spcAft>
              <a:buNone/>
            </a:pPr>
            <a:r>
              <a:rPr b="0" i="0" lang="en-CN" sz="2000" u="none" cap="none" strike="noStrike">
                <a:solidFill>
                  <a:srgbClr val="292929"/>
                </a:solidFill>
                <a:latin typeface="Source Code Pro"/>
                <a:ea typeface="Source Code Pro"/>
                <a:cs typeface="Source Code Pro"/>
                <a:sym typeface="Source Code Pro"/>
              </a:rPr>
              <a:t>Extracted:	3.8M USD</a:t>
            </a:r>
            <a:endParaRPr/>
          </a:p>
        </p:txBody>
      </p:sp>
      <p:pic>
        <p:nvPicPr>
          <p:cNvPr descr="Ethereum - Wikipedia, den frie encyklopædi" id="635" name="Google Shape;635;p77"/>
          <p:cNvPicPr preferRelativeResize="0"/>
          <p:nvPr/>
        </p:nvPicPr>
        <p:blipFill rotWithShape="1">
          <a:blip r:embed="rId3">
            <a:alphaModFix/>
          </a:blip>
          <a:srcRect b="0" l="0" r="0" t="0"/>
          <a:stretch/>
        </p:blipFill>
        <p:spPr>
          <a:xfrm>
            <a:off x="1226959" y="2067090"/>
            <a:ext cx="338264" cy="551018"/>
          </a:xfrm>
          <a:prstGeom prst="rect">
            <a:avLst/>
          </a:prstGeom>
          <a:noFill/>
          <a:ln>
            <a:noFill/>
          </a:ln>
        </p:spPr>
      </p:pic>
      <p:pic>
        <p:nvPicPr>
          <p:cNvPr descr="Icon&#10;&#10;Description automatically generated" id="636" name="Google Shape;636;p77"/>
          <p:cNvPicPr preferRelativeResize="0"/>
          <p:nvPr/>
        </p:nvPicPr>
        <p:blipFill rotWithShape="1">
          <a:blip r:embed="rId4">
            <a:alphaModFix/>
          </a:blip>
          <a:srcRect b="0" l="0" r="0" t="0"/>
          <a:stretch/>
        </p:blipFill>
        <p:spPr>
          <a:xfrm>
            <a:off x="1894299" y="2077023"/>
            <a:ext cx="531152" cy="531152"/>
          </a:xfrm>
          <a:prstGeom prst="rect">
            <a:avLst/>
          </a:prstGeom>
          <a:noFill/>
          <a:ln>
            <a:noFill/>
          </a:ln>
        </p:spPr>
      </p:pic>
      <p:pic>
        <p:nvPicPr>
          <p:cNvPr descr="Ethereum - Wikipedia, den frie encyklopædi" id="637" name="Google Shape;637;p77"/>
          <p:cNvPicPr preferRelativeResize="0"/>
          <p:nvPr/>
        </p:nvPicPr>
        <p:blipFill rotWithShape="1">
          <a:blip r:embed="rId3">
            <a:alphaModFix/>
          </a:blip>
          <a:srcRect b="0" l="0" r="0" t="0"/>
          <a:stretch/>
        </p:blipFill>
        <p:spPr>
          <a:xfrm>
            <a:off x="1226959" y="4825125"/>
            <a:ext cx="338264" cy="551018"/>
          </a:xfrm>
          <a:prstGeom prst="rect">
            <a:avLst/>
          </a:prstGeom>
          <a:noFill/>
          <a:ln>
            <a:noFill/>
          </a:ln>
        </p:spPr>
      </p:pic>
      <p:pic>
        <p:nvPicPr>
          <p:cNvPr descr="Icon&#10;&#10;Description automatically generated" id="638" name="Google Shape;638;p77"/>
          <p:cNvPicPr preferRelativeResize="0"/>
          <p:nvPr/>
        </p:nvPicPr>
        <p:blipFill rotWithShape="1">
          <a:blip r:embed="rId4">
            <a:alphaModFix/>
          </a:blip>
          <a:srcRect b="0" l="0" r="0" t="0"/>
          <a:stretch/>
        </p:blipFill>
        <p:spPr>
          <a:xfrm>
            <a:off x="1894299" y="4835058"/>
            <a:ext cx="531152" cy="531152"/>
          </a:xfrm>
          <a:prstGeom prst="rect">
            <a:avLst/>
          </a:prstGeom>
          <a:noFill/>
          <a:ln>
            <a:noFill/>
          </a:ln>
        </p:spPr>
      </p:pic>
      <p:cxnSp>
        <p:nvCxnSpPr>
          <p:cNvPr id="639" name="Google Shape;639;p77"/>
          <p:cNvCxnSpPr/>
          <p:nvPr/>
        </p:nvCxnSpPr>
        <p:spPr>
          <a:xfrm>
            <a:off x="738721" y="1417758"/>
            <a:ext cx="0" cy="4792123"/>
          </a:xfrm>
          <a:prstGeom prst="straightConnector1">
            <a:avLst/>
          </a:prstGeom>
          <a:noFill/>
          <a:ln cap="flat" cmpd="sng" w="9525">
            <a:solidFill>
              <a:schemeClr val="dk2"/>
            </a:solidFill>
            <a:prstDash val="solid"/>
            <a:round/>
            <a:headEnd len="sm" w="sm" type="none"/>
            <a:tailEnd len="med" w="med" type="triangle"/>
          </a:ln>
        </p:spPr>
      </p:cxnSp>
      <p:sp>
        <p:nvSpPr>
          <p:cNvPr id="640" name="Google Shape;640;p77"/>
          <p:cNvSpPr txBox="1"/>
          <p:nvPr/>
        </p:nvSpPr>
        <p:spPr>
          <a:xfrm>
            <a:off x="452519" y="6210622"/>
            <a:ext cx="595301" cy="360072"/>
          </a:xfrm>
          <a:prstGeom prst="rect">
            <a:avLst/>
          </a:prstGeom>
          <a:noFill/>
          <a:ln>
            <a:noFill/>
          </a:ln>
        </p:spPr>
        <p:txBody>
          <a:bodyPr anchorCtr="0" anchor="t" bIns="82275" lIns="82275" spcFirstLastPara="1" rIns="82275" wrap="square" tIns="82275">
            <a:spAutoFit/>
          </a:bodyPr>
          <a:lstStyle/>
          <a:p>
            <a:pPr indent="0" lvl="0" marL="0" marR="0" rtl="0" algn="ctr">
              <a:lnSpc>
                <a:spcPct val="100000"/>
              </a:lnSpc>
              <a:spcBef>
                <a:spcPts val="0"/>
              </a:spcBef>
              <a:spcAft>
                <a:spcPts val="0"/>
              </a:spcAft>
              <a:buNone/>
            </a:pPr>
            <a:r>
              <a:rPr b="0" i="0" lang="en-CN" sz="1260" u="none" cap="none" strike="noStrike">
                <a:solidFill>
                  <a:srgbClr val="000000"/>
                </a:solidFill>
                <a:latin typeface="Arial"/>
                <a:ea typeface="Arial"/>
                <a:cs typeface="Arial"/>
                <a:sym typeface="Arial"/>
              </a:rPr>
              <a:t>time</a:t>
            </a:r>
            <a:endParaRPr b="0" i="0" sz="1260" u="none" cap="none" strike="noStrik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4" name="Shape 644"/>
        <p:cNvGrpSpPr/>
        <p:nvPr/>
      </p:nvGrpSpPr>
      <p:grpSpPr>
        <a:xfrm>
          <a:off x="0" y="0"/>
          <a:ext cx="0" cy="0"/>
          <a:chOff x="0" y="0"/>
          <a:chExt cx="0" cy="0"/>
        </a:xfrm>
      </p:grpSpPr>
      <p:pic>
        <p:nvPicPr>
          <p:cNvPr descr="Dark Mist 4K Wallpaper Gallery | Dark wallpaper, Dark forest, Forest  wallpaper iphone" id="645" name="Google Shape;645;p7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646" name="Google Shape;646;p78"/>
          <p:cNvSpPr txBox="1"/>
          <p:nvPr/>
        </p:nvSpPr>
        <p:spPr>
          <a:xfrm>
            <a:off x="1733913" y="2828835"/>
            <a:ext cx="8724173" cy="76944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CN" sz="4400" u="none" cap="none" strike="noStrike">
                <a:solidFill>
                  <a:schemeClr val="lt1"/>
                </a:solidFill>
                <a:latin typeface="Arial"/>
                <a:ea typeface="Arial"/>
                <a:cs typeface="Arial"/>
                <a:sym typeface="Arial"/>
              </a:rPr>
              <a:t>The Anatomy of an Attack</a:t>
            </a:r>
            <a:endParaRPr b="0" i="0" sz="3600" u="none" cap="none" strike="noStrike">
              <a:solidFill>
                <a:schemeClr val="lt1"/>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0" name="Shape 650"/>
        <p:cNvGrpSpPr/>
        <p:nvPr/>
      </p:nvGrpSpPr>
      <p:grpSpPr>
        <a:xfrm>
          <a:off x="0" y="0"/>
          <a:ext cx="0" cy="0"/>
          <a:chOff x="0" y="0"/>
          <a:chExt cx="0" cy="0"/>
        </a:xfrm>
      </p:grpSpPr>
      <p:grpSp>
        <p:nvGrpSpPr>
          <p:cNvPr id="651" name="Google Shape;651;p79"/>
          <p:cNvGrpSpPr/>
          <p:nvPr/>
        </p:nvGrpSpPr>
        <p:grpSpPr>
          <a:xfrm>
            <a:off x="965766" y="4682281"/>
            <a:ext cx="4287735" cy="1562946"/>
            <a:chOff x="965766" y="4682281"/>
            <a:chExt cx="4287735" cy="1562946"/>
          </a:xfrm>
        </p:grpSpPr>
        <p:sp>
          <p:nvSpPr>
            <p:cNvPr id="652" name="Google Shape;652;p79"/>
            <p:cNvSpPr txBox="1"/>
            <p:nvPr/>
          </p:nvSpPr>
          <p:spPr>
            <a:xfrm>
              <a:off x="965767" y="4682281"/>
              <a:ext cx="4042546" cy="532104"/>
            </a:xfrm>
            <a:prstGeom prst="rect">
              <a:avLst/>
            </a:prstGeom>
            <a:noFill/>
            <a:ln>
              <a:noFill/>
            </a:ln>
          </p:spPr>
          <p:txBody>
            <a:bodyPr anchorCtr="0" anchor="ctr" bIns="50100" lIns="50100" spcFirstLastPara="1" rIns="50100" wrap="square" tIns="50100">
              <a:spAutoFit/>
            </a:bodyPr>
            <a:lstStyle/>
            <a:p>
              <a:pPr indent="0" lvl="0" marL="0" marR="0" rtl="0" algn="l">
                <a:lnSpc>
                  <a:spcPct val="100000"/>
                </a:lnSpc>
                <a:spcBef>
                  <a:spcPts val="0"/>
                </a:spcBef>
                <a:spcAft>
                  <a:spcPts val="0"/>
                </a:spcAft>
                <a:buNone/>
              </a:pPr>
              <a:r>
                <a:rPr b="1" i="0" lang="en-CN" sz="2800" u="none" cap="none" strike="noStrike">
                  <a:solidFill>
                    <a:srgbClr val="AB1500"/>
                  </a:solidFill>
                  <a:latin typeface="Arial"/>
                  <a:ea typeface="Arial"/>
                  <a:cs typeface="Arial"/>
                  <a:sym typeface="Arial"/>
                </a:rPr>
                <a:t>Input: 119 USD gas</a:t>
              </a:r>
              <a:endParaRPr/>
            </a:p>
          </p:txBody>
        </p:sp>
        <p:sp>
          <p:nvSpPr>
            <p:cNvPr id="653" name="Google Shape;653;p79"/>
            <p:cNvSpPr txBox="1"/>
            <p:nvPr/>
          </p:nvSpPr>
          <p:spPr>
            <a:xfrm>
              <a:off x="965767" y="5197702"/>
              <a:ext cx="4042546" cy="532104"/>
            </a:xfrm>
            <a:prstGeom prst="rect">
              <a:avLst/>
            </a:prstGeom>
            <a:noFill/>
            <a:ln>
              <a:noFill/>
            </a:ln>
          </p:spPr>
          <p:txBody>
            <a:bodyPr anchorCtr="0" anchor="ctr" bIns="50100" lIns="50100" spcFirstLastPara="1" rIns="50100" wrap="square" tIns="50100">
              <a:spAutoFit/>
            </a:bodyPr>
            <a:lstStyle/>
            <a:p>
              <a:pPr indent="0" lvl="0" marL="0" marR="0" rtl="0" algn="l">
                <a:lnSpc>
                  <a:spcPct val="100000"/>
                </a:lnSpc>
                <a:spcBef>
                  <a:spcPts val="0"/>
                </a:spcBef>
                <a:spcAft>
                  <a:spcPts val="0"/>
                </a:spcAft>
                <a:buNone/>
              </a:pPr>
              <a:r>
                <a:rPr b="1" i="0" lang="en-CN" sz="2800" u="none" cap="none" strike="noStrike">
                  <a:solidFill>
                    <a:srgbClr val="AB1500"/>
                  </a:solidFill>
                  <a:latin typeface="Arial"/>
                  <a:ea typeface="Arial"/>
                  <a:cs typeface="Arial"/>
                  <a:sym typeface="Arial"/>
                </a:rPr>
                <a:t>Output: 634,000 USD</a:t>
              </a:r>
              <a:endParaRPr/>
            </a:p>
          </p:txBody>
        </p:sp>
        <p:sp>
          <p:nvSpPr>
            <p:cNvPr id="654" name="Google Shape;654;p79"/>
            <p:cNvSpPr txBox="1"/>
            <p:nvPr/>
          </p:nvSpPr>
          <p:spPr>
            <a:xfrm>
              <a:off x="965766" y="5713123"/>
              <a:ext cx="4287735" cy="532104"/>
            </a:xfrm>
            <a:prstGeom prst="rect">
              <a:avLst/>
            </a:prstGeom>
            <a:noFill/>
            <a:ln>
              <a:noFill/>
            </a:ln>
          </p:spPr>
          <p:txBody>
            <a:bodyPr anchorCtr="0" anchor="ctr" bIns="50100" lIns="50100" spcFirstLastPara="1" rIns="50100" wrap="square" tIns="50100">
              <a:spAutoFit/>
            </a:bodyPr>
            <a:lstStyle/>
            <a:p>
              <a:pPr indent="0" lvl="0" marL="0" marR="0" rtl="0" algn="l">
                <a:lnSpc>
                  <a:spcPct val="100000"/>
                </a:lnSpc>
                <a:spcBef>
                  <a:spcPts val="0"/>
                </a:spcBef>
                <a:spcAft>
                  <a:spcPts val="0"/>
                </a:spcAft>
                <a:buNone/>
              </a:pPr>
              <a:r>
                <a:rPr b="1" i="0" lang="en-CN" sz="2800" u="none" cap="none" strike="noStrike">
                  <a:solidFill>
                    <a:srgbClr val="AB1500"/>
                  </a:solidFill>
                  <a:latin typeface="Arial"/>
                  <a:ea typeface="Arial"/>
                  <a:cs typeface="Arial"/>
                  <a:sym typeface="Arial"/>
                </a:rPr>
                <a:t>Optimal: 1,100,000 USD</a:t>
              </a:r>
              <a:endParaRPr/>
            </a:p>
          </p:txBody>
        </p:sp>
      </p:grpSp>
      <p:sp>
        <p:nvSpPr>
          <p:cNvPr id="655" name="Google Shape;655;p79"/>
          <p:cNvSpPr txBox="1"/>
          <p:nvPr>
            <p:ph idx="12" type="sldNum"/>
          </p:nvPr>
        </p:nvSpPr>
        <p:spPr>
          <a:xfrm>
            <a:off x="9652000" y="6245227"/>
            <a:ext cx="2133600" cy="476251"/>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N" sz="1500" u="none" cap="none" strike="noStrike">
                <a:solidFill>
                  <a:schemeClr val="dk1"/>
                </a:solidFill>
                <a:latin typeface="Arial"/>
                <a:ea typeface="Arial"/>
                <a:cs typeface="Arial"/>
                <a:sym typeface="Arial"/>
              </a:rPr>
              <a:t>‹#›</a:t>
            </a:fld>
            <a:endParaRPr b="0" i="0" sz="1500" u="none" cap="none" strike="noStrike">
              <a:solidFill>
                <a:schemeClr val="dk1"/>
              </a:solidFill>
              <a:latin typeface="Arial"/>
              <a:ea typeface="Arial"/>
              <a:cs typeface="Arial"/>
              <a:sym typeface="Arial"/>
            </a:endParaRPr>
          </a:p>
        </p:txBody>
      </p:sp>
      <p:pic>
        <p:nvPicPr>
          <p:cNvPr descr="Graphical user interface&#10;&#10;Description automatically generated" id="656" name="Google Shape;656;p79"/>
          <p:cNvPicPr preferRelativeResize="0"/>
          <p:nvPr/>
        </p:nvPicPr>
        <p:blipFill rotWithShape="1">
          <a:blip r:embed="rId3">
            <a:alphaModFix/>
          </a:blip>
          <a:srcRect b="0" l="0" r="0" t="0"/>
          <a:stretch/>
        </p:blipFill>
        <p:spPr>
          <a:xfrm>
            <a:off x="838200" y="2039622"/>
            <a:ext cx="10420398" cy="2509437"/>
          </a:xfrm>
          <a:prstGeom prst="rect">
            <a:avLst/>
          </a:prstGeom>
          <a:noFill/>
          <a:ln>
            <a:noFill/>
          </a:ln>
        </p:spPr>
      </p:pic>
      <p:sp>
        <p:nvSpPr>
          <p:cNvPr id="657" name="Google Shape;657;p79"/>
          <p:cNvSpPr txBox="1"/>
          <p:nvPr/>
        </p:nvSpPr>
        <p:spPr>
          <a:xfrm>
            <a:off x="8229261" y="6245227"/>
            <a:ext cx="299697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CN" sz="1400" u="none" cap="none" strike="noStrike">
                <a:solidFill>
                  <a:srgbClr val="000000"/>
                </a:solidFill>
                <a:latin typeface="Arial"/>
                <a:ea typeface="Arial"/>
                <a:cs typeface="Arial"/>
                <a:sym typeface="Arial"/>
              </a:rPr>
              <a:t>https://arxiv.org/pdf/2003.03810.pdf</a:t>
            </a:r>
            <a:endParaRPr/>
          </a:p>
        </p:txBody>
      </p:sp>
      <p:sp>
        <p:nvSpPr>
          <p:cNvPr id="658" name="Google Shape;658;p7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CN"/>
              <a:t>bZx – Oracle Manipulation – February 2020</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62" name="Shape 662"/>
        <p:cNvGrpSpPr/>
        <p:nvPr/>
      </p:nvGrpSpPr>
      <p:grpSpPr>
        <a:xfrm>
          <a:off x="0" y="0"/>
          <a:ext cx="0" cy="0"/>
          <a:chOff x="0" y="0"/>
          <a:chExt cx="0" cy="0"/>
        </a:xfrm>
      </p:grpSpPr>
      <p:grpSp>
        <p:nvGrpSpPr>
          <p:cNvPr id="663" name="Google Shape;663;p80"/>
          <p:cNvGrpSpPr/>
          <p:nvPr/>
        </p:nvGrpSpPr>
        <p:grpSpPr>
          <a:xfrm>
            <a:off x="365019" y="4883499"/>
            <a:ext cx="990955" cy="970208"/>
            <a:chOff x="0" y="0"/>
            <a:chExt cx="1981907" cy="1940414"/>
          </a:xfrm>
        </p:grpSpPr>
        <p:sp>
          <p:nvSpPr>
            <p:cNvPr id="664" name="Google Shape;664;p80"/>
            <p:cNvSpPr/>
            <p:nvPr/>
          </p:nvSpPr>
          <p:spPr>
            <a:xfrm>
              <a:off x="0" y="0"/>
              <a:ext cx="1981907" cy="1940414"/>
            </a:xfrm>
            <a:prstGeom prst="roundRect">
              <a:avLst>
                <a:gd fmla="val 16667" name="adj"/>
              </a:avLst>
            </a:prstGeom>
            <a:solidFill>
              <a:srgbClr val="FFFFFF"/>
            </a:solidFill>
            <a:ln cap="flat" cmpd="sng" w="63500">
              <a:solidFill>
                <a:srgbClr val="2185C5"/>
              </a:solidFill>
              <a:prstDash val="solid"/>
              <a:round/>
              <a:headEnd len="sm" w="sm" type="none"/>
              <a:tailEnd len="sm" w="sm" type="none"/>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665" name="Google Shape;665;p80"/>
            <p:cNvSpPr txBox="1"/>
            <p:nvPr/>
          </p:nvSpPr>
          <p:spPr>
            <a:xfrm>
              <a:off x="250510" y="570097"/>
              <a:ext cx="1480890" cy="800219"/>
            </a:xfrm>
            <a:prstGeom prst="rect">
              <a:avLst/>
            </a:prstGeom>
            <a:noFill/>
            <a:ln>
              <a:noFill/>
            </a:ln>
          </p:spPr>
          <p:txBody>
            <a:bodyPr anchorCtr="0" anchor="ctr" bIns="60950" lIns="60950" spcFirstLastPara="1" rIns="60950" wrap="square" tIns="60950">
              <a:spAutoFit/>
            </a:bodyPr>
            <a:lstStyle/>
            <a:p>
              <a:pPr indent="0" lvl="0" marL="0" marR="0" rtl="0" algn="l">
                <a:lnSpc>
                  <a:spcPct val="100000"/>
                </a:lnSpc>
                <a:spcBef>
                  <a:spcPts val="0"/>
                </a:spcBef>
                <a:spcAft>
                  <a:spcPts val="0"/>
                </a:spcAft>
                <a:buNone/>
              </a:pPr>
              <a:r>
                <a:rPr b="1" i="0" lang="en-CN" sz="1800" u="none" cap="none" strike="noStrike">
                  <a:solidFill>
                    <a:srgbClr val="677480"/>
                  </a:solidFill>
                  <a:latin typeface="Arial"/>
                  <a:ea typeface="Arial"/>
                  <a:cs typeface="Arial"/>
                  <a:sym typeface="Arial"/>
                </a:rPr>
                <a:t>bZx</a:t>
              </a:r>
              <a:endParaRPr/>
            </a:p>
          </p:txBody>
        </p:sp>
      </p:grpSp>
      <p:sp>
        <p:nvSpPr>
          <p:cNvPr id="666" name="Google Shape;666;p80"/>
          <p:cNvSpPr/>
          <p:nvPr/>
        </p:nvSpPr>
        <p:spPr>
          <a:xfrm>
            <a:off x="1371891" y="5368602"/>
            <a:ext cx="1274646" cy="1"/>
          </a:xfrm>
          <a:custGeom>
            <a:rect b="b" l="l" r="r" t="t"/>
            <a:pathLst>
              <a:path extrusionOk="0" h="21600" w="21600">
                <a:moveTo>
                  <a:pt x="0" y="21600"/>
                </a:moveTo>
                <a:lnTo>
                  <a:pt x="21600" y="0"/>
                </a:lnTo>
              </a:path>
            </a:pathLst>
          </a:custGeom>
          <a:noFill/>
          <a:ln cap="flat" cmpd="sng" w="63500">
            <a:solidFill>
              <a:srgbClr val="F20253"/>
            </a:solidFill>
            <a:prstDash val="solid"/>
            <a:round/>
            <a:headEnd len="sm" w="sm" type="none"/>
            <a:tailEnd len="med" w="med" type="triangle"/>
          </a:ln>
          <a:effectLst>
            <a:outerShdw blurRad="101600" rotWithShape="0" dir="5400000" dist="50800">
              <a:srgbClr val="000000">
                <a:alpha val="37647"/>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250" u="none" cap="none" strike="noStrike">
              <a:solidFill>
                <a:srgbClr val="000000"/>
              </a:solidFill>
              <a:latin typeface="Arial"/>
              <a:ea typeface="Arial"/>
              <a:cs typeface="Arial"/>
              <a:sym typeface="Arial"/>
            </a:endParaRPr>
          </a:p>
        </p:txBody>
      </p:sp>
      <p:sp>
        <p:nvSpPr>
          <p:cNvPr id="667" name="Google Shape;667;p80"/>
          <p:cNvSpPr txBox="1"/>
          <p:nvPr/>
        </p:nvSpPr>
        <p:spPr>
          <a:xfrm>
            <a:off x="1364677" y="4920361"/>
            <a:ext cx="1272097" cy="954107"/>
          </a:xfrm>
          <a:prstGeom prst="rect">
            <a:avLst/>
          </a:prstGeom>
          <a:noFill/>
          <a:ln>
            <a:noFill/>
          </a:ln>
        </p:spPr>
        <p:txBody>
          <a:bodyPr anchorCtr="0" anchor="t" bIns="60950" lIns="60950" spcFirstLastPara="1" rIns="60950" wrap="square" tIns="60950">
            <a:spAutoFit/>
          </a:bodyPr>
          <a:lstStyle/>
          <a:p>
            <a:pPr indent="0" lvl="0" marL="0" marR="0" rtl="0" algn="l">
              <a:lnSpc>
                <a:spcPct val="100000"/>
              </a:lnSpc>
              <a:spcBef>
                <a:spcPts val="0"/>
              </a:spcBef>
              <a:spcAft>
                <a:spcPts val="0"/>
              </a:spcAft>
              <a:buNone/>
            </a:pPr>
            <a:r>
              <a:rPr b="0" i="0" lang="en-CN" sz="1800" u="none" cap="none" strike="noStrike">
                <a:solidFill>
                  <a:srgbClr val="000000"/>
                </a:solidFill>
                <a:latin typeface="Arial"/>
                <a:ea typeface="Arial"/>
                <a:cs typeface="Arial"/>
                <a:sym typeface="Arial"/>
              </a:rPr>
              <a:t>7,500 ETH</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CN" sz="1800" u="none" cap="none" strike="noStrike">
                <a:solidFill>
                  <a:srgbClr val="000000"/>
                </a:solidFill>
                <a:latin typeface="Arial"/>
                <a:ea typeface="Arial"/>
                <a:cs typeface="Arial"/>
                <a:sym typeface="Arial"/>
              </a:rPr>
              <a:t>Flash Loan</a:t>
            </a:r>
            <a:endParaRPr b="0" i="0" sz="1800" u="none" cap="none" strike="noStrike">
              <a:solidFill>
                <a:srgbClr val="000000"/>
              </a:solidFill>
              <a:latin typeface="Arial"/>
              <a:ea typeface="Arial"/>
              <a:cs typeface="Arial"/>
              <a:sym typeface="Arial"/>
            </a:endParaRPr>
          </a:p>
        </p:txBody>
      </p:sp>
      <p:sp>
        <p:nvSpPr>
          <p:cNvPr id="668" name="Google Shape;668;p80"/>
          <p:cNvSpPr/>
          <p:nvPr/>
        </p:nvSpPr>
        <p:spPr>
          <a:xfrm>
            <a:off x="2662411" y="4599682"/>
            <a:ext cx="2375125" cy="1537840"/>
          </a:xfrm>
          <a:prstGeom prst="roundRect">
            <a:avLst>
              <a:gd fmla="val 20498" name="adj"/>
            </a:avLst>
          </a:prstGeom>
          <a:solidFill>
            <a:srgbClr val="FFFFFF"/>
          </a:solidFill>
          <a:ln cap="flat" cmpd="sng" w="63500">
            <a:solidFill>
              <a:srgbClr val="FF2600"/>
            </a:solidFill>
            <a:prstDash val="solid"/>
            <a:round/>
            <a:headEnd len="sm" w="sm" type="none"/>
            <a:tailEnd len="sm" w="sm" type="none"/>
          </a:ln>
          <a:effectLst>
            <a:outerShdw blurRad="101600" rotWithShape="0" dir="5400000" dist="50800">
              <a:srgbClr val="000000">
                <a:alpha val="34901"/>
              </a:srgbClr>
            </a:outerShdw>
          </a:effectLst>
        </p:spPr>
        <p:txBody>
          <a:bodyPr anchorCtr="0" anchor="ctr" bIns="60950" lIns="60950" spcFirstLastPara="1" rIns="60950" wrap="square" tIns="60950">
            <a:noAutofit/>
          </a:bodyPr>
          <a:lstStyle/>
          <a:p>
            <a:pPr indent="0" lvl="0" marL="0" marR="0" rtl="0" algn="l">
              <a:lnSpc>
                <a:spcPct val="100000"/>
              </a:lnSpc>
              <a:spcBef>
                <a:spcPts val="0"/>
              </a:spcBef>
              <a:spcAft>
                <a:spcPts val="0"/>
              </a:spcAft>
              <a:buNone/>
            </a:pPr>
            <a:r>
              <a:rPr b="1" i="0" lang="en-CN" sz="1800" u="none" cap="none" strike="noStrike">
                <a:solidFill>
                  <a:srgbClr val="677480"/>
                </a:solidFill>
                <a:latin typeface="Arial"/>
                <a:ea typeface="Arial"/>
                <a:cs typeface="Arial"/>
                <a:sym typeface="Arial"/>
              </a:rPr>
              <a:t>Adversary</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CN" sz="1800" u="none" cap="none" strike="noStrike">
                <a:solidFill>
                  <a:srgbClr val="677480"/>
                </a:solidFill>
                <a:latin typeface="Arial"/>
                <a:ea typeface="Arial"/>
                <a:cs typeface="Arial"/>
                <a:sym typeface="Arial"/>
              </a:rPr>
              <a:t>7,500 ETH</a:t>
            </a:r>
            <a:endParaRPr/>
          </a:p>
        </p:txBody>
      </p:sp>
      <p:sp>
        <p:nvSpPr>
          <p:cNvPr id="669" name="Google Shape;669;p80"/>
          <p:cNvSpPr txBox="1"/>
          <p:nvPr>
            <p:ph idx="12" type="sldNum"/>
          </p:nvPr>
        </p:nvSpPr>
        <p:spPr>
          <a:xfrm>
            <a:off x="9652000" y="6245227"/>
            <a:ext cx="2133600" cy="476251"/>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N" sz="1500" u="none" cap="none" strike="noStrike">
                <a:solidFill>
                  <a:schemeClr val="dk1"/>
                </a:solidFill>
                <a:latin typeface="Arial"/>
                <a:ea typeface="Arial"/>
                <a:cs typeface="Arial"/>
                <a:sym typeface="Arial"/>
              </a:rPr>
              <a:t>‹#›</a:t>
            </a:fld>
            <a:endParaRPr b="0" i="0" sz="1500" u="none" cap="none" strike="noStrike">
              <a:solidFill>
                <a:schemeClr val="dk1"/>
              </a:solidFill>
              <a:latin typeface="Arial"/>
              <a:ea typeface="Arial"/>
              <a:cs typeface="Arial"/>
              <a:sym typeface="Arial"/>
            </a:endParaRPr>
          </a:p>
        </p:txBody>
      </p:sp>
      <p:sp>
        <p:nvSpPr>
          <p:cNvPr id="670" name="Google Shape;670;p8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CN"/>
              <a:t>bZx – Oracle Manipulation – February 2020</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74" name="Shape 674"/>
        <p:cNvGrpSpPr/>
        <p:nvPr/>
      </p:nvGrpSpPr>
      <p:grpSpPr>
        <a:xfrm>
          <a:off x="0" y="0"/>
          <a:ext cx="0" cy="0"/>
          <a:chOff x="0" y="0"/>
          <a:chExt cx="0" cy="0"/>
        </a:xfrm>
      </p:grpSpPr>
      <p:grpSp>
        <p:nvGrpSpPr>
          <p:cNvPr id="675" name="Google Shape;675;p81"/>
          <p:cNvGrpSpPr/>
          <p:nvPr/>
        </p:nvGrpSpPr>
        <p:grpSpPr>
          <a:xfrm>
            <a:off x="365019" y="4883499"/>
            <a:ext cx="990955" cy="970208"/>
            <a:chOff x="0" y="0"/>
            <a:chExt cx="1981907" cy="1940414"/>
          </a:xfrm>
        </p:grpSpPr>
        <p:sp>
          <p:nvSpPr>
            <p:cNvPr id="676" name="Google Shape;676;p81"/>
            <p:cNvSpPr/>
            <p:nvPr/>
          </p:nvSpPr>
          <p:spPr>
            <a:xfrm>
              <a:off x="0" y="0"/>
              <a:ext cx="1981907" cy="1940414"/>
            </a:xfrm>
            <a:prstGeom prst="roundRect">
              <a:avLst>
                <a:gd fmla="val 16667" name="adj"/>
              </a:avLst>
            </a:prstGeom>
            <a:solidFill>
              <a:srgbClr val="FFFFFF"/>
            </a:solidFill>
            <a:ln cap="flat" cmpd="sng" w="63500">
              <a:solidFill>
                <a:srgbClr val="2185C5"/>
              </a:solidFill>
              <a:prstDash val="solid"/>
              <a:round/>
              <a:headEnd len="sm" w="sm" type="none"/>
              <a:tailEnd len="sm" w="sm" type="none"/>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677" name="Google Shape;677;p81"/>
            <p:cNvSpPr txBox="1"/>
            <p:nvPr/>
          </p:nvSpPr>
          <p:spPr>
            <a:xfrm>
              <a:off x="250510" y="570097"/>
              <a:ext cx="1480890" cy="800219"/>
            </a:xfrm>
            <a:prstGeom prst="rect">
              <a:avLst/>
            </a:prstGeom>
            <a:noFill/>
            <a:ln>
              <a:noFill/>
            </a:ln>
          </p:spPr>
          <p:txBody>
            <a:bodyPr anchorCtr="0" anchor="ctr" bIns="60950" lIns="60950" spcFirstLastPara="1" rIns="60950" wrap="square" tIns="60950">
              <a:spAutoFit/>
            </a:bodyPr>
            <a:lstStyle/>
            <a:p>
              <a:pPr indent="0" lvl="0" marL="0" marR="0" rtl="0" algn="l">
                <a:lnSpc>
                  <a:spcPct val="100000"/>
                </a:lnSpc>
                <a:spcBef>
                  <a:spcPts val="0"/>
                </a:spcBef>
                <a:spcAft>
                  <a:spcPts val="0"/>
                </a:spcAft>
                <a:buNone/>
              </a:pPr>
              <a:r>
                <a:rPr b="1" i="0" lang="en-CN" sz="1800" u="none" cap="none" strike="noStrike">
                  <a:solidFill>
                    <a:srgbClr val="677480"/>
                  </a:solidFill>
                  <a:latin typeface="Arial"/>
                  <a:ea typeface="Arial"/>
                  <a:cs typeface="Arial"/>
                  <a:sym typeface="Arial"/>
                </a:rPr>
                <a:t>bZx</a:t>
              </a:r>
              <a:endParaRPr/>
            </a:p>
          </p:txBody>
        </p:sp>
      </p:grpSp>
      <p:sp>
        <p:nvSpPr>
          <p:cNvPr id="678" name="Google Shape;678;p81"/>
          <p:cNvSpPr/>
          <p:nvPr/>
        </p:nvSpPr>
        <p:spPr>
          <a:xfrm>
            <a:off x="2662411" y="4599682"/>
            <a:ext cx="2375125" cy="1537840"/>
          </a:xfrm>
          <a:prstGeom prst="roundRect">
            <a:avLst>
              <a:gd fmla="val 20498" name="adj"/>
            </a:avLst>
          </a:prstGeom>
          <a:solidFill>
            <a:srgbClr val="FFFFFF"/>
          </a:solidFill>
          <a:ln cap="flat" cmpd="sng" w="63500">
            <a:solidFill>
              <a:srgbClr val="FF2600"/>
            </a:solidFill>
            <a:prstDash val="solid"/>
            <a:round/>
            <a:headEnd len="sm" w="sm" type="none"/>
            <a:tailEnd len="sm" w="sm" type="none"/>
          </a:ln>
          <a:effectLst>
            <a:outerShdw blurRad="101600" rotWithShape="0" dir="5400000" dist="50800">
              <a:srgbClr val="000000">
                <a:alpha val="34901"/>
              </a:srgbClr>
            </a:outerShdw>
          </a:effectLst>
        </p:spPr>
        <p:txBody>
          <a:bodyPr anchorCtr="0" anchor="ctr" bIns="60950" lIns="60950" spcFirstLastPara="1" rIns="60950" wrap="square" tIns="60950">
            <a:noAutofit/>
          </a:bodyPr>
          <a:lstStyle/>
          <a:p>
            <a:pPr indent="0" lvl="0" marL="0" marR="0" rtl="0" algn="l">
              <a:lnSpc>
                <a:spcPct val="100000"/>
              </a:lnSpc>
              <a:spcBef>
                <a:spcPts val="0"/>
              </a:spcBef>
              <a:spcAft>
                <a:spcPts val="0"/>
              </a:spcAft>
              <a:buNone/>
            </a:pPr>
            <a:r>
              <a:rPr b="1" i="0" lang="en-CN" sz="1800" u="none" cap="none" strike="noStrike">
                <a:solidFill>
                  <a:srgbClr val="677480"/>
                </a:solidFill>
                <a:latin typeface="Arial"/>
                <a:ea typeface="Arial"/>
                <a:cs typeface="Arial"/>
                <a:sym typeface="Arial"/>
              </a:rPr>
              <a:t>Adversary</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CN" sz="1800" u="none" cap="none" strike="noStrike">
                <a:solidFill>
                  <a:srgbClr val="677480"/>
                </a:solidFill>
                <a:latin typeface="Arial"/>
                <a:ea typeface="Arial"/>
                <a:cs typeface="Arial"/>
                <a:sym typeface="Arial"/>
              </a:rPr>
              <a:t>6,960 ETH</a:t>
            </a:r>
            <a:endParaRPr/>
          </a:p>
          <a:p>
            <a:pPr indent="0" lvl="0" marL="0" marR="0" rtl="0" algn="l">
              <a:lnSpc>
                <a:spcPct val="100000"/>
              </a:lnSpc>
              <a:spcBef>
                <a:spcPts val="0"/>
              </a:spcBef>
              <a:spcAft>
                <a:spcPts val="0"/>
              </a:spcAft>
              <a:buNone/>
            </a:pPr>
            <a:r>
              <a:rPr b="0" i="0" lang="en-CN" sz="1800" u="none" cap="none" strike="noStrike">
                <a:solidFill>
                  <a:srgbClr val="677480"/>
                </a:solidFill>
                <a:latin typeface="Arial"/>
                <a:ea typeface="Arial"/>
                <a:cs typeface="Arial"/>
                <a:sym typeface="Arial"/>
              </a:rPr>
              <a:t>92,419.70 sUSD</a:t>
            </a:r>
            <a:endParaRPr/>
          </a:p>
        </p:txBody>
      </p:sp>
      <p:sp>
        <p:nvSpPr>
          <p:cNvPr id="679" name="Google Shape;679;p81"/>
          <p:cNvSpPr/>
          <p:nvPr/>
        </p:nvSpPr>
        <p:spPr>
          <a:xfrm>
            <a:off x="9523157" y="1330205"/>
            <a:ext cx="2408992" cy="2358557"/>
          </a:xfrm>
          <a:prstGeom prst="roundRect">
            <a:avLst>
              <a:gd fmla="val 16667" name="adj"/>
            </a:avLst>
          </a:prstGeom>
          <a:solidFill>
            <a:srgbClr val="FFFFFF"/>
          </a:solidFill>
          <a:ln cap="flat" cmpd="sng" w="63500">
            <a:solidFill>
              <a:srgbClr val="2185C5"/>
            </a:solidFill>
            <a:prstDash val="solid"/>
            <a:round/>
            <a:headEnd len="sm" w="sm" type="none"/>
            <a:tailEnd len="sm" w="sm" type="none"/>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None/>
            </a:pPr>
            <a:r>
              <a:rPr b="0" i="0" lang="en-CN" sz="1800" u="none" cap="none" strike="noStrike">
                <a:solidFill>
                  <a:srgbClr val="677480"/>
                </a:solidFill>
                <a:latin typeface="Arial"/>
                <a:ea typeface="Arial"/>
                <a:cs typeface="Arial"/>
                <a:sym typeface="Arial"/>
              </a:rPr>
              <a:t>Uniswap</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CN" sz="1800" u="none" cap="none" strike="noStrike">
                <a:solidFill>
                  <a:srgbClr val="677480"/>
                </a:solidFill>
                <a:latin typeface="Arial"/>
                <a:ea typeface="Arial"/>
                <a:cs typeface="Arial"/>
                <a:sym typeface="Arial"/>
              </a:rPr>
              <a:t>879.76 ETH</a:t>
            </a:r>
            <a:endParaRPr/>
          </a:p>
          <a:p>
            <a:pPr indent="0" lvl="0" marL="0" marR="0" rtl="0" algn="l">
              <a:lnSpc>
                <a:spcPct val="100000"/>
              </a:lnSpc>
              <a:spcBef>
                <a:spcPts val="0"/>
              </a:spcBef>
              <a:spcAft>
                <a:spcPts val="0"/>
              </a:spcAft>
              <a:buNone/>
            </a:pPr>
            <a:r>
              <a:rPr b="0" i="0" lang="en-CN" sz="1800" u="none" cap="none" strike="noStrike">
                <a:solidFill>
                  <a:srgbClr val="677480"/>
                </a:solidFill>
                <a:latin typeface="Arial"/>
                <a:ea typeface="Arial"/>
                <a:cs typeface="Arial"/>
                <a:sym typeface="Arial"/>
              </a:rPr>
              <a:t>243,441.12 sUSD</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CN" sz="1800" u="none" cap="none" strike="noStrike">
                <a:solidFill>
                  <a:srgbClr val="677480"/>
                </a:solidFill>
                <a:latin typeface="Arial"/>
                <a:ea typeface="Arial"/>
                <a:cs typeface="Arial"/>
                <a:sym typeface="Arial"/>
              </a:rPr>
              <a:t>1,419.76 ETH</a:t>
            </a:r>
            <a:endParaRPr/>
          </a:p>
          <a:p>
            <a:pPr indent="0" lvl="0" marL="0" marR="0" rtl="0" algn="l">
              <a:lnSpc>
                <a:spcPct val="100000"/>
              </a:lnSpc>
              <a:spcBef>
                <a:spcPts val="0"/>
              </a:spcBef>
              <a:spcAft>
                <a:spcPts val="0"/>
              </a:spcAft>
              <a:buNone/>
            </a:pPr>
            <a:r>
              <a:rPr b="0" i="0" lang="en-CN" sz="1800" u="none" cap="none" strike="noStrike">
                <a:solidFill>
                  <a:srgbClr val="677480"/>
                </a:solidFill>
                <a:latin typeface="Arial"/>
                <a:ea typeface="Arial"/>
                <a:cs typeface="Arial"/>
                <a:sym typeface="Arial"/>
              </a:rPr>
              <a:t>151,021.42 sUSD</a:t>
            </a:r>
            <a:endParaRPr/>
          </a:p>
        </p:txBody>
      </p:sp>
      <p:cxnSp>
        <p:nvCxnSpPr>
          <p:cNvPr id="680" name="Google Shape;680;p81"/>
          <p:cNvCxnSpPr/>
          <p:nvPr/>
        </p:nvCxnSpPr>
        <p:spPr>
          <a:xfrm>
            <a:off x="10727653" y="2633883"/>
            <a:ext cx="1" cy="273121"/>
          </a:xfrm>
          <a:prstGeom prst="straightConnector1">
            <a:avLst/>
          </a:prstGeom>
          <a:noFill/>
          <a:ln cap="flat" cmpd="sng" w="63500">
            <a:solidFill>
              <a:srgbClr val="2185C5"/>
            </a:solidFill>
            <a:prstDash val="solid"/>
            <a:round/>
            <a:headEnd len="sm" w="sm" type="none"/>
            <a:tailEnd len="med" w="med" type="triangle"/>
          </a:ln>
          <a:effectLst>
            <a:outerShdw blurRad="101600" rotWithShape="0" dir="5400000" dist="50800">
              <a:srgbClr val="000000">
                <a:alpha val="37647"/>
              </a:srgbClr>
            </a:outerShdw>
          </a:effectLst>
        </p:spPr>
      </p:cxnSp>
      <p:sp>
        <p:nvSpPr>
          <p:cNvPr id="681" name="Google Shape;681;p81"/>
          <p:cNvSpPr/>
          <p:nvPr/>
        </p:nvSpPr>
        <p:spPr>
          <a:xfrm>
            <a:off x="5044889" y="3716147"/>
            <a:ext cx="5575170" cy="1748402"/>
          </a:xfrm>
          <a:custGeom>
            <a:rect b="b" l="l" r="r" t="t"/>
            <a:pathLst>
              <a:path extrusionOk="0" h="21600" w="21600">
                <a:moveTo>
                  <a:pt x="0" y="21327"/>
                </a:moveTo>
                <a:lnTo>
                  <a:pt x="21567" y="21600"/>
                </a:lnTo>
                <a:lnTo>
                  <a:pt x="21600" y="0"/>
                </a:lnTo>
              </a:path>
            </a:pathLst>
          </a:custGeom>
          <a:noFill/>
          <a:ln cap="flat" cmpd="sng" w="63500">
            <a:solidFill>
              <a:srgbClr val="2185C5"/>
            </a:solidFill>
            <a:prstDash val="solid"/>
            <a:round/>
            <a:headEnd len="med" w="med" type="triangle"/>
            <a:tailEnd len="sm" w="sm" type="none"/>
          </a:ln>
          <a:effectLst>
            <a:outerShdw blurRad="101600" rotWithShape="0" dir="5400000" dist="50800">
              <a:srgbClr val="000000">
                <a:alpha val="37647"/>
              </a:srgbClr>
            </a:outerShdw>
          </a:effectLst>
        </p:spPr>
        <p:txBody>
          <a:bodyPr anchorCtr="0" anchor="t" bIns="60950" lIns="60950" spcFirstLastPara="1" rIns="60950" wrap="square" tIns="6095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682" name="Google Shape;682;p81"/>
          <p:cNvSpPr/>
          <p:nvPr/>
        </p:nvSpPr>
        <p:spPr>
          <a:xfrm>
            <a:off x="5059064" y="3737776"/>
            <a:ext cx="5858391" cy="1967646"/>
          </a:xfrm>
          <a:custGeom>
            <a:rect b="b" l="l" r="r" t="t"/>
            <a:pathLst>
              <a:path extrusionOk="0" h="21600" w="21600">
                <a:moveTo>
                  <a:pt x="0" y="21600"/>
                </a:moveTo>
                <a:lnTo>
                  <a:pt x="21535" y="21450"/>
                </a:lnTo>
                <a:lnTo>
                  <a:pt x="21600" y="0"/>
                </a:lnTo>
              </a:path>
            </a:pathLst>
          </a:custGeom>
          <a:noFill/>
          <a:ln cap="flat" cmpd="sng" w="63500">
            <a:solidFill>
              <a:srgbClr val="2185C5"/>
            </a:solidFill>
            <a:prstDash val="solid"/>
            <a:round/>
            <a:headEnd len="sm" w="sm" type="none"/>
            <a:tailEnd len="med" w="med" type="triangle"/>
          </a:ln>
          <a:effectLst>
            <a:outerShdw blurRad="101600" rotWithShape="0" dir="5400000" dist="50800">
              <a:srgbClr val="000000">
                <a:alpha val="37647"/>
              </a:srgbClr>
            </a:outerShdw>
          </a:effectLst>
        </p:spPr>
        <p:txBody>
          <a:bodyPr anchorCtr="0" anchor="t" bIns="60950" lIns="60950" spcFirstLastPara="1" rIns="60950" wrap="square" tIns="6095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683" name="Google Shape;683;p81"/>
          <p:cNvSpPr txBox="1"/>
          <p:nvPr/>
        </p:nvSpPr>
        <p:spPr>
          <a:xfrm>
            <a:off x="7392098" y="5697877"/>
            <a:ext cx="1272098" cy="400110"/>
          </a:xfrm>
          <a:prstGeom prst="rect">
            <a:avLst/>
          </a:prstGeom>
          <a:noFill/>
          <a:ln>
            <a:noFill/>
          </a:ln>
        </p:spPr>
        <p:txBody>
          <a:bodyPr anchorCtr="0" anchor="t" bIns="60950" lIns="60950" spcFirstLastPara="1" rIns="60950" wrap="square" tIns="60950">
            <a:spAutoFit/>
          </a:bodyPr>
          <a:lstStyle/>
          <a:p>
            <a:pPr indent="0" lvl="0" marL="0" marR="0" rtl="0" algn="l">
              <a:lnSpc>
                <a:spcPct val="100000"/>
              </a:lnSpc>
              <a:spcBef>
                <a:spcPts val="0"/>
              </a:spcBef>
              <a:spcAft>
                <a:spcPts val="0"/>
              </a:spcAft>
              <a:buNone/>
            </a:pPr>
            <a:r>
              <a:rPr b="0" i="0" lang="en-CN" sz="1800" u="none" cap="none" strike="noStrike">
                <a:solidFill>
                  <a:srgbClr val="000000"/>
                </a:solidFill>
                <a:latin typeface="Arial"/>
                <a:ea typeface="Arial"/>
                <a:cs typeface="Arial"/>
                <a:sym typeface="Arial"/>
              </a:rPr>
              <a:t>540 ETH</a:t>
            </a:r>
            <a:endParaRPr/>
          </a:p>
        </p:txBody>
      </p:sp>
      <p:sp>
        <p:nvSpPr>
          <p:cNvPr id="684" name="Google Shape;684;p81"/>
          <p:cNvSpPr txBox="1"/>
          <p:nvPr/>
        </p:nvSpPr>
        <p:spPr>
          <a:xfrm>
            <a:off x="7120055" y="5052647"/>
            <a:ext cx="2029188" cy="400110"/>
          </a:xfrm>
          <a:prstGeom prst="rect">
            <a:avLst/>
          </a:prstGeom>
          <a:noFill/>
          <a:ln>
            <a:noFill/>
          </a:ln>
        </p:spPr>
        <p:txBody>
          <a:bodyPr anchorCtr="0" anchor="t" bIns="60950" lIns="60950" spcFirstLastPara="1" rIns="60950" wrap="square" tIns="60950">
            <a:spAutoFit/>
          </a:bodyPr>
          <a:lstStyle/>
          <a:p>
            <a:pPr indent="0" lvl="0" marL="0" marR="0" rtl="0" algn="l">
              <a:lnSpc>
                <a:spcPct val="100000"/>
              </a:lnSpc>
              <a:spcBef>
                <a:spcPts val="0"/>
              </a:spcBef>
              <a:spcAft>
                <a:spcPts val="0"/>
              </a:spcAft>
              <a:buNone/>
            </a:pPr>
            <a:r>
              <a:rPr b="0" i="0" lang="en-CN" sz="1800" u="none" cap="none" strike="noStrike">
                <a:solidFill>
                  <a:srgbClr val="000000"/>
                </a:solidFill>
                <a:latin typeface="Arial"/>
                <a:ea typeface="Arial"/>
                <a:cs typeface="Arial"/>
                <a:sym typeface="Arial"/>
              </a:rPr>
              <a:t>92,419.70 sUSD</a:t>
            </a:r>
            <a:endParaRPr/>
          </a:p>
        </p:txBody>
      </p:sp>
      <p:sp>
        <p:nvSpPr>
          <p:cNvPr id="685" name="Google Shape;685;p81"/>
          <p:cNvSpPr txBox="1"/>
          <p:nvPr/>
        </p:nvSpPr>
        <p:spPr>
          <a:xfrm>
            <a:off x="5463997" y="6323433"/>
            <a:ext cx="5592104" cy="400110"/>
          </a:xfrm>
          <a:prstGeom prst="rect">
            <a:avLst/>
          </a:prstGeom>
          <a:noFill/>
          <a:ln>
            <a:noFill/>
          </a:ln>
        </p:spPr>
        <p:txBody>
          <a:bodyPr anchorCtr="0" anchor="t" bIns="60950" lIns="60950" spcFirstLastPara="1" rIns="60950" wrap="square" tIns="60950">
            <a:spAutoFit/>
          </a:bodyPr>
          <a:lstStyle/>
          <a:p>
            <a:pPr indent="0" lvl="0" marL="0" marR="0" rtl="0" algn="r">
              <a:lnSpc>
                <a:spcPct val="100000"/>
              </a:lnSpc>
              <a:spcBef>
                <a:spcPts val="0"/>
              </a:spcBef>
              <a:spcAft>
                <a:spcPts val="0"/>
              </a:spcAft>
              <a:buNone/>
            </a:pPr>
            <a:r>
              <a:rPr b="1" i="0" lang="en-CN" sz="1800" u="none" cap="none" strike="noStrike">
                <a:solidFill>
                  <a:srgbClr val="677480"/>
                </a:solidFill>
                <a:latin typeface="Arial"/>
                <a:ea typeface="Arial"/>
                <a:cs typeface="Arial"/>
                <a:sym typeface="Arial"/>
              </a:rPr>
              <a:t>Exchange rate:</a:t>
            </a:r>
            <a:r>
              <a:rPr b="0" i="0" lang="en-CN" sz="1800" u="none" cap="none" strike="noStrike">
                <a:solidFill>
                  <a:srgbClr val="677480"/>
                </a:solidFill>
                <a:latin typeface="Arial"/>
                <a:ea typeface="Arial"/>
                <a:cs typeface="Arial"/>
                <a:sym typeface="Arial"/>
              </a:rPr>
              <a:t> (step 2) 171.15 sUSD/ETH</a:t>
            </a:r>
            <a:endParaRPr/>
          </a:p>
        </p:txBody>
      </p:sp>
      <p:sp>
        <p:nvSpPr>
          <p:cNvPr id="686" name="Google Shape;686;p81"/>
          <p:cNvSpPr txBox="1"/>
          <p:nvPr>
            <p:ph idx="12" type="sldNum"/>
          </p:nvPr>
        </p:nvSpPr>
        <p:spPr>
          <a:xfrm>
            <a:off x="9652000" y="6245227"/>
            <a:ext cx="2133600" cy="476251"/>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N" sz="1500" u="none" cap="none" strike="noStrike">
                <a:solidFill>
                  <a:schemeClr val="dk1"/>
                </a:solidFill>
                <a:latin typeface="Arial"/>
                <a:ea typeface="Arial"/>
                <a:cs typeface="Arial"/>
                <a:sym typeface="Arial"/>
              </a:rPr>
              <a:t>‹#›</a:t>
            </a:fld>
            <a:endParaRPr b="0" i="0" sz="1500" u="none" cap="none" strike="noStrike">
              <a:solidFill>
                <a:schemeClr val="dk1"/>
              </a:solidFill>
              <a:latin typeface="Arial"/>
              <a:ea typeface="Arial"/>
              <a:cs typeface="Arial"/>
              <a:sym typeface="Arial"/>
            </a:endParaRPr>
          </a:p>
        </p:txBody>
      </p:sp>
      <p:sp>
        <p:nvSpPr>
          <p:cNvPr id="687" name="Google Shape;687;p8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CN"/>
              <a:t>bZx – Oracle Manipulation – February 2020</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91" name="Shape 691"/>
        <p:cNvGrpSpPr/>
        <p:nvPr/>
      </p:nvGrpSpPr>
      <p:grpSpPr>
        <a:xfrm>
          <a:off x="0" y="0"/>
          <a:ext cx="0" cy="0"/>
          <a:chOff x="0" y="0"/>
          <a:chExt cx="0" cy="0"/>
        </a:xfrm>
      </p:grpSpPr>
      <p:grpSp>
        <p:nvGrpSpPr>
          <p:cNvPr id="692" name="Google Shape;692;p82"/>
          <p:cNvGrpSpPr/>
          <p:nvPr/>
        </p:nvGrpSpPr>
        <p:grpSpPr>
          <a:xfrm>
            <a:off x="365019" y="4883499"/>
            <a:ext cx="990955" cy="970208"/>
            <a:chOff x="0" y="0"/>
            <a:chExt cx="1981907" cy="1940414"/>
          </a:xfrm>
        </p:grpSpPr>
        <p:sp>
          <p:nvSpPr>
            <p:cNvPr id="693" name="Google Shape;693;p82"/>
            <p:cNvSpPr/>
            <p:nvPr/>
          </p:nvSpPr>
          <p:spPr>
            <a:xfrm>
              <a:off x="0" y="0"/>
              <a:ext cx="1981907" cy="1940414"/>
            </a:xfrm>
            <a:prstGeom prst="roundRect">
              <a:avLst>
                <a:gd fmla="val 16667" name="adj"/>
              </a:avLst>
            </a:prstGeom>
            <a:solidFill>
              <a:srgbClr val="FFFFFF"/>
            </a:solidFill>
            <a:ln cap="flat" cmpd="sng" w="63500">
              <a:solidFill>
                <a:srgbClr val="2185C5"/>
              </a:solidFill>
              <a:prstDash val="solid"/>
              <a:round/>
              <a:headEnd len="sm" w="sm" type="none"/>
              <a:tailEnd len="sm" w="sm" type="none"/>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694" name="Google Shape;694;p82"/>
            <p:cNvSpPr txBox="1"/>
            <p:nvPr/>
          </p:nvSpPr>
          <p:spPr>
            <a:xfrm>
              <a:off x="250510" y="570097"/>
              <a:ext cx="1480890" cy="800219"/>
            </a:xfrm>
            <a:prstGeom prst="rect">
              <a:avLst/>
            </a:prstGeom>
            <a:noFill/>
            <a:ln>
              <a:noFill/>
            </a:ln>
          </p:spPr>
          <p:txBody>
            <a:bodyPr anchorCtr="0" anchor="ctr" bIns="60950" lIns="60950" spcFirstLastPara="1" rIns="60950" wrap="square" tIns="60950">
              <a:spAutoFit/>
            </a:bodyPr>
            <a:lstStyle/>
            <a:p>
              <a:pPr indent="0" lvl="0" marL="0" marR="0" rtl="0" algn="l">
                <a:lnSpc>
                  <a:spcPct val="100000"/>
                </a:lnSpc>
                <a:spcBef>
                  <a:spcPts val="0"/>
                </a:spcBef>
                <a:spcAft>
                  <a:spcPts val="0"/>
                </a:spcAft>
                <a:buNone/>
              </a:pPr>
              <a:r>
                <a:rPr b="1" i="0" lang="en-CN" sz="1800" u="none" cap="none" strike="noStrike">
                  <a:solidFill>
                    <a:srgbClr val="677480"/>
                  </a:solidFill>
                  <a:latin typeface="Arial"/>
                  <a:ea typeface="Arial"/>
                  <a:cs typeface="Arial"/>
                  <a:sym typeface="Arial"/>
                </a:rPr>
                <a:t>bZx</a:t>
              </a:r>
              <a:endParaRPr/>
            </a:p>
          </p:txBody>
        </p:sp>
      </p:grpSp>
      <p:sp>
        <p:nvSpPr>
          <p:cNvPr id="695" name="Google Shape;695;p82"/>
          <p:cNvSpPr/>
          <p:nvPr/>
        </p:nvSpPr>
        <p:spPr>
          <a:xfrm>
            <a:off x="2662411" y="4599682"/>
            <a:ext cx="2375125" cy="1537840"/>
          </a:xfrm>
          <a:prstGeom prst="roundRect">
            <a:avLst>
              <a:gd fmla="val 20498" name="adj"/>
            </a:avLst>
          </a:prstGeom>
          <a:solidFill>
            <a:srgbClr val="FFFFFF"/>
          </a:solidFill>
          <a:ln cap="flat" cmpd="sng" w="63500">
            <a:solidFill>
              <a:srgbClr val="FF2600"/>
            </a:solidFill>
            <a:prstDash val="solid"/>
            <a:round/>
            <a:headEnd len="sm" w="sm" type="none"/>
            <a:tailEnd len="sm" w="sm" type="none"/>
          </a:ln>
          <a:effectLst>
            <a:outerShdw blurRad="101600" rotWithShape="0" dir="5400000" dist="50800">
              <a:srgbClr val="000000">
                <a:alpha val="34901"/>
              </a:srgbClr>
            </a:outerShdw>
          </a:effectLst>
        </p:spPr>
        <p:txBody>
          <a:bodyPr anchorCtr="0" anchor="ctr" bIns="60950" lIns="60950" spcFirstLastPara="1" rIns="60950" wrap="square" tIns="60950">
            <a:noAutofit/>
          </a:bodyPr>
          <a:lstStyle/>
          <a:p>
            <a:pPr indent="0" lvl="0" marL="0" marR="0" rtl="0" algn="l">
              <a:lnSpc>
                <a:spcPct val="100000"/>
              </a:lnSpc>
              <a:spcBef>
                <a:spcPts val="0"/>
              </a:spcBef>
              <a:spcAft>
                <a:spcPts val="0"/>
              </a:spcAft>
              <a:buNone/>
            </a:pPr>
            <a:r>
              <a:rPr b="1" i="0" lang="en-CN" sz="1800" u="none" cap="none" strike="noStrike">
                <a:solidFill>
                  <a:srgbClr val="677480"/>
                </a:solidFill>
                <a:latin typeface="Arial"/>
                <a:ea typeface="Arial"/>
                <a:cs typeface="Arial"/>
                <a:sym typeface="Arial"/>
              </a:rPr>
              <a:t>Adversary</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CN" sz="1800" u="none" cap="none" strike="noStrike">
                <a:solidFill>
                  <a:srgbClr val="677480"/>
                </a:solidFill>
                <a:latin typeface="Arial"/>
                <a:ea typeface="Arial"/>
                <a:cs typeface="Arial"/>
                <a:sym typeface="Arial"/>
              </a:rPr>
              <a:t>6,960 ETH</a:t>
            </a:r>
            <a:endParaRPr/>
          </a:p>
          <a:p>
            <a:pPr indent="0" lvl="0" marL="0" marR="0" rtl="0" algn="l">
              <a:lnSpc>
                <a:spcPct val="100000"/>
              </a:lnSpc>
              <a:spcBef>
                <a:spcPts val="0"/>
              </a:spcBef>
              <a:spcAft>
                <a:spcPts val="0"/>
              </a:spcAft>
              <a:buNone/>
            </a:pPr>
            <a:r>
              <a:rPr b="0" i="0" lang="en-CN" sz="1800" u="none" cap="none" strike="noStrike">
                <a:solidFill>
                  <a:srgbClr val="677480"/>
                </a:solidFill>
                <a:latin typeface="Arial"/>
                <a:ea typeface="Arial"/>
                <a:cs typeface="Arial"/>
                <a:sym typeface="Arial"/>
              </a:rPr>
              <a:t>92,419.70 sUSD</a:t>
            </a:r>
            <a:endParaRPr/>
          </a:p>
        </p:txBody>
      </p:sp>
      <p:sp>
        <p:nvSpPr>
          <p:cNvPr id="696" name="Google Shape;696;p82"/>
          <p:cNvSpPr/>
          <p:nvPr/>
        </p:nvSpPr>
        <p:spPr>
          <a:xfrm>
            <a:off x="9523157" y="1330205"/>
            <a:ext cx="2408992" cy="2358557"/>
          </a:xfrm>
          <a:prstGeom prst="roundRect">
            <a:avLst>
              <a:gd fmla="val 16667" name="adj"/>
            </a:avLst>
          </a:prstGeom>
          <a:solidFill>
            <a:srgbClr val="FFFFFF"/>
          </a:solidFill>
          <a:ln cap="flat" cmpd="sng" w="63500">
            <a:solidFill>
              <a:srgbClr val="2185C5"/>
            </a:solidFill>
            <a:prstDash val="solid"/>
            <a:round/>
            <a:headEnd len="sm" w="sm" type="none"/>
            <a:tailEnd len="sm" w="sm" type="none"/>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None/>
            </a:pPr>
            <a:r>
              <a:rPr b="0" i="0" lang="en-CN" sz="1800" u="none" cap="none" strike="noStrike">
                <a:solidFill>
                  <a:srgbClr val="677480"/>
                </a:solidFill>
                <a:latin typeface="Arial"/>
                <a:ea typeface="Arial"/>
                <a:cs typeface="Arial"/>
                <a:sym typeface="Arial"/>
              </a:rPr>
              <a:t>Uniswap</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CN" sz="1800" u="none" cap="none" strike="noStrike">
                <a:solidFill>
                  <a:srgbClr val="677480"/>
                </a:solidFill>
                <a:latin typeface="Arial"/>
                <a:ea typeface="Arial"/>
                <a:cs typeface="Arial"/>
                <a:sym typeface="Arial"/>
              </a:rPr>
              <a:t>1,419.76 ETH</a:t>
            </a:r>
            <a:endParaRPr/>
          </a:p>
          <a:p>
            <a:pPr indent="0" lvl="0" marL="0" marR="0" rtl="0" algn="l">
              <a:lnSpc>
                <a:spcPct val="100000"/>
              </a:lnSpc>
              <a:spcBef>
                <a:spcPts val="0"/>
              </a:spcBef>
              <a:spcAft>
                <a:spcPts val="0"/>
              </a:spcAft>
              <a:buNone/>
            </a:pPr>
            <a:r>
              <a:rPr b="0" i="0" lang="en-CN" sz="1800" u="none" cap="none" strike="noStrike">
                <a:solidFill>
                  <a:srgbClr val="677480"/>
                </a:solidFill>
                <a:latin typeface="Arial"/>
                <a:ea typeface="Arial"/>
                <a:cs typeface="Arial"/>
                <a:sym typeface="Arial"/>
              </a:rPr>
              <a:t>151,021.42 sUSD</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CN" sz="1800" u="none" cap="none" strike="noStrike">
                <a:solidFill>
                  <a:srgbClr val="FF2600"/>
                </a:solidFill>
                <a:latin typeface="Arial"/>
                <a:ea typeface="Arial"/>
                <a:cs typeface="Arial"/>
                <a:sym typeface="Arial"/>
              </a:rPr>
              <a:t>Price:</a:t>
            </a:r>
            <a:endParaRPr/>
          </a:p>
          <a:p>
            <a:pPr indent="0" lvl="0" marL="0" marR="0" rtl="0" algn="l">
              <a:lnSpc>
                <a:spcPct val="100000"/>
              </a:lnSpc>
              <a:spcBef>
                <a:spcPts val="0"/>
              </a:spcBef>
              <a:spcAft>
                <a:spcPts val="0"/>
              </a:spcAft>
              <a:buNone/>
            </a:pPr>
            <a:r>
              <a:rPr b="0" i="0" lang="en-CN" sz="1800" u="none" cap="none" strike="noStrike">
                <a:solidFill>
                  <a:srgbClr val="FF2600"/>
                </a:solidFill>
                <a:latin typeface="Arial"/>
                <a:ea typeface="Arial"/>
                <a:cs typeface="Arial"/>
                <a:sym typeface="Arial"/>
              </a:rPr>
              <a:t>106.05 sUSD/ETH</a:t>
            </a:r>
            <a:endParaRPr/>
          </a:p>
        </p:txBody>
      </p:sp>
      <p:sp>
        <p:nvSpPr>
          <p:cNvPr id="697" name="Google Shape;697;p82"/>
          <p:cNvSpPr/>
          <p:nvPr/>
        </p:nvSpPr>
        <p:spPr>
          <a:xfrm>
            <a:off x="5044889" y="3716147"/>
            <a:ext cx="5575170" cy="1748402"/>
          </a:xfrm>
          <a:custGeom>
            <a:rect b="b" l="l" r="r" t="t"/>
            <a:pathLst>
              <a:path extrusionOk="0" h="21600" w="21600">
                <a:moveTo>
                  <a:pt x="0" y="21327"/>
                </a:moveTo>
                <a:lnTo>
                  <a:pt x="21567" y="21600"/>
                </a:lnTo>
                <a:lnTo>
                  <a:pt x="21600" y="0"/>
                </a:lnTo>
              </a:path>
            </a:pathLst>
          </a:custGeom>
          <a:noFill/>
          <a:ln cap="flat" cmpd="sng" w="63500">
            <a:solidFill>
              <a:srgbClr val="2185C5"/>
            </a:solidFill>
            <a:prstDash val="solid"/>
            <a:round/>
            <a:headEnd len="med" w="med" type="triangle"/>
            <a:tailEnd len="sm" w="sm" type="none"/>
          </a:ln>
          <a:effectLst>
            <a:outerShdw blurRad="101600" rotWithShape="0" dir="5400000" dist="50800">
              <a:srgbClr val="000000">
                <a:alpha val="37647"/>
              </a:srgbClr>
            </a:outerShdw>
          </a:effectLst>
        </p:spPr>
        <p:txBody>
          <a:bodyPr anchorCtr="0" anchor="t" bIns="60950" lIns="60950" spcFirstLastPara="1" rIns="60950" wrap="square" tIns="6095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698" name="Google Shape;698;p82"/>
          <p:cNvSpPr/>
          <p:nvPr/>
        </p:nvSpPr>
        <p:spPr>
          <a:xfrm>
            <a:off x="5059064" y="3737776"/>
            <a:ext cx="5858391" cy="1967646"/>
          </a:xfrm>
          <a:custGeom>
            <a:rect b="b" l="l" r="r" t="t"/>
            <a:pathLst>
              <a:path extrusionOk="0" h="21600" w="21600">
                <a:moveTo>
                  <a:pt x="0" y="21600"/>
                </a:moveTo>
                <a:lnTo>
                  <a:pt x="21535" y="21450"/>
                </a:lnTo>
                <a:lnTo>
                  <a:pt x="21600" y="0"/>
                </a:lnTo>
              </a:path>
            </a:pathLst>
          </a:custGeom>
          <a:noFill/>
          <a:ln cap="flat" cmpd="sng" w="63500">
            <a:solidFill>
              <a:srgbClr val="2185C5"/>
            </a:solidFill>
            <a:prstDash val="solid"/>
            <a:round/>
            <a:headEnd len="sm" w="sm" type="none"/>
            <a:tailEnd len="med" w="med" type="triangle"/>
          </a:ln>
          <a:effectLst>
            <a:outerShdw blurRad="101600" rotWithShape="0" dir="5400000" dist="50800">
              <a:srgbClr val="000000">
                <a:alpha val="37647"/>
              </a:srgbClr>
            </a:outerShdw>
          </a:effectLst>
        </p:spPr>
        <p:txBody>
          <a:bodyPr anchorCtr="0" anchor="t" bIns="60950" lIns="60950" spcFirstLastPara="1" rIns="60950" wrap="square" tIns="6095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699" name="Google Shape;699;p82"/>
          <p:cNvSpPr txBox="1"/>
          <p:nvPr/>
        </p:nvSpPr>
        <p:spPr>
          <a:xfrm>
            <a:off x="7392098" y="5697877"/>
            <a:ext cx="1272098" cy="400110"/>
          </a:xfrm>
          <a:prstGeom prst="rect">
            <a:avLst/>
          </a:prstGeom>
          <a:noFill/>
          <a:ln>
            <a:noFill/>
          </a:ln>
        </p:spPr>
        <p:txBody>
          <a:bodyPr anchorCtr="0" anchor="t" bIns="60950" lIns="60950" spcFirstLastPara="1" rIns="60950" wrap="square" tIns="60950">
            <a:spAutoFit/>
          </a:bodyPr>
          <a:lstStyle/>
          <a:p>
            <a:pPr indent="0" lvl="0" marL="0" marR="0" rtl="0" algn="l">
              <a:lnSpc>
                <a:spcPct val="100000"/>
              </a:lnSpc>
              <a:spcBef>
                <a:spcPts val="0"/>
              </a:spcBef>
              <a:spcAft>
                <a:spcPts val="0"/>
              </a:spcAft>
              <a:buNone/>
            </a:pPr>
            <a:r>
              <a:rPr b="0" i="0" lang="en-CN" sz="1800" u="none" cap="none" strike="noStrike">
                <a:solidFill>
                  <a:srgbClr val="000000"/>
                </a:solidFill>
                <a:latin typeface="Arial"/>
                <a:ea typeface="Arial"/>
                <a:cs typeface="Arial"/>
                <a:sym typeface="Arial"/>
              </a:rPr>
              <a:t>540 ETH</a:t>
            </a:r>
            <a:endParaRPr/>
          </a:p>
        </p:txBody>
      </p:sp>
      <p:sp>
        <p:nvSpPr>
          <p:cNvPr id="700" name="Google Shape;700;p82"/>
          <p:cNvSpPr txBox="1"/>
          <p:nvPr/>
        </p:nvSpPr>
        <p:spPr>
          <a:xfrm>
            <a:off x="7120055" y="5052647"/>
            <a:ext cx="2029188" cy="400110"/>
          </a:xfrm>
          <a:prstGeom prst="rect">
            <a:avLst/>
          </a:prstGeom>
          <a:noFill/>
          <a:ln>
            <a:noFill/>
          </a:ln>
        </p:spPr>
        <p:txBody>
          <a:bodyPr anchorCtr="0" anchor="t" bIns="60950" lIns="60950" spcFirstLastPara="1" rIns="60950" wrap="square" tIns="60950">
            <a:spAutoFit/>
          </a:bodyPr>
          <a:lstStyle/>
          <a:p>
            <a:pPr indent="0" lvl="0" marL="0" marR="0" rtl="0" algn="l">
              <a:lnSpc>
                <a:spcPct val="100000"/>
              </a:lnSpc>
              <a:spcBef>
                <a:spcPts val="0"/>
              </a:spcBef>
              <a:spcAft>
                <a:spcPts val="0"/>
              </a:spcAft>
              <a:buNone/>
            </a:pPr>
            <a:r>
              <a:rPr b="0" i="0" lang="en-CN" sz="1800" u="none" cap="none" strike="noStrike">
                <a:solidFill>
                  <a:srgbClr val="000000"/>
                </a:solidFill>
                <a:latin typeface="Arial"/>
                <a:ea typeface="Arial"/>
                <a:cs typeface="Arial"/>
                <a:sym typeface="Arial"/>
              </a:rPr>
              <a:t>92,419.70 sUSD</a:t>
            </a:r>
            <a:endParaRPr/>
          </a:p>
        </p:txBody>
      </p:sp>
      <p:sp>
        <p:nvSpPr>
          <p:cNvPr id="701" name="Google Shape;701;p82"/>
          <p:cNvSpPr txBox="1"/>
          <p:nvPr/>
        </p:nvSpPr>
        <p:spPr>
          <a:xfrm>
            <a:off x="5463997" y="6323433"/>
            <a:ext cx="5592104" cy="400110"/>
          </a:xfrm>
          <a:prstGeom prst="rect">
            <a:avLst/>
          </a:prstGeom>
          <a:noFill/>
          <a:ln>
            <a:noFill/>
          </a:ln>
        </p:spPr>
        <p:txBody>
          <a:bodyPr anchorCtr="0" anchor="t" bIns="60950" lIns="60950" spcFirstLastPara="1" rIns="60950" wrap="square" tIns="60950">
            <a:spAutoFit/>
          </a:bodyPr>
          <a:lstStyle/>
          <a:p>
            <a:pPr indent="0" lvl="0" marL="0" marR="0" rtl="0" algn="r">
              <a:lnSpc>
                <a:spcPct val="100000"/>
              </a:lnSpc>
              <a:spcBef>
                <a:spcPts val="0"/>
              </a:spcBef>
              <a:spcAft>
                <a:spcPts val="0"/>
              </a:spcAft>
              <a:buNone/>
            </a:pPr>
            <a:r>
              <a:rPr b="1" i="0" lang="en-CN" sz="1800" u="none" cap="none" strike="noStrike">
                <a:solidFill>
                  <a:srgbClr val="677480"/>
                </a:solidFill>
                <a:latin typeface="Arial"/>
                <a:ea typeface="Arial"/>
                <a:cs typeface="Arial"/>
                <a:sym typeface="Arial"/>
              </a:rPr>
              <a:t>Exchange rate:</a:t>
            </a:r>
            <a:r>
              <a:rPr b="0" i="0" lang="en-CN" sz="1800" u="none" cap="none" strike="noStrike">
                <a:solidFill>
                  <a:srgbClr val="677480"/>
                </a:solidFill>
                <a:latin typeface="Arial"/>
                <a:ea typeface="Arial"/>
                <a:cs typeface="Arial"/>
                <a:sym typeface="Arial"/>
              </a:rPr>
              <a:t> (step 2) 171.15 sUSD/ETH</a:t>
            </a:r>
            <a:endParaRPr/>
          </a:p>
        </p:txBody>
      </p:sp>
      <p:sp>
        <p:nvSpPr>
          <p:cNvPr id="702" name="Google Shape;702;p82"/>
          <p:cNvSpPr txBox="1"/>
          <p:nvPr>
            <p:ph idx="12" type="sldNum"/>
          </p:nvPr>
        </p:nvSpPr>
        <p:spPr>
          <a:xfrm>
            <a:off x="9652000" y="6245227"/>
            <a:ext cx="2133600" cy="476251"/>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N" sz="1500" u="none" cap="none" strike="noStrike">
                <a:solidFill>
                  <a:schemeClr val="dk1"/>
                </a:solidFill>
                <a:latin typeface="Arial"/>
                <a:ea typeface="Arial"/>
                <a:cs typeface="Arial"/>
                <a:sym typeface="Arial"/>
              </a:rPr>
              <a:t>‹#›</a:t>
            </a:fld>
            <a:endParaRPr b="0" i="0" sz="1500" u="none" cap="none" strike="noStrike">
              <a:solidFill>
                <a:schemeClr val="dk1"/>
              </a:solidFill>
              <a:latin typeface="Arial"/>
              <a:ea typeface="Arial"/>
              <a:cs typeface="Arial"/>
              <a:sym typeface="Arial"/>
            </a:endParaRPr>
          </a:p>
        </p:txBody>
      </p:sp>
      <p:sp>
        <p:nvSpPr>
          <p:cNvPr id="703" name="Google Shape;703;p8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CN"/>
              <a:t>bZx – Oracle Manipulation – February 2020</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07" name="Shape 707"/>
        <p:cNvGrpSpPr/>
        <p:nvPr/>
      </p:nvGrpSpPr>
      <p:grpSpPr>
        <a:xfrm>
          <a:off x="0" y="0"/>
          <a:ext cx="0" cy="0"/>
          <a:chOff x="0" y="0"/>
          <a:chExt cx="0" cy="0"/>
        </a:xfrm>
      </p:grpSpPr>
      <p:sp>
        <p:nvSpPr>
          <p:cNvPr id="708" name="Google Shape;708;p83"/>
          <p:cNvSpPr txBox="1"/>
          <p:nvPr>
            <p:ph idx="12" type="sldNum"/>
          </p:nvPr>
        </p:nvSpPr>
        <p:spPr>
          <a:xfrm>
            <a:off x="9652000" y="6245227"/>
            <a:ext cx="2133600" cy="476251"/>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N" sz="1500" u="none" cap="none" strike="noStrike">
                <a:solidFill>
                  <a:schemeClr val="dk1"/>
                </a:solidFill>
                <a:latin typeface="Arial"/>
                <a:ea typeface="Arial"/>
                <a:cs typeface="Arial"/>
                <a:sym typeface="Arial"/>
              </a:rPr>
              <a:t>‹#›</a:t>
            </a:fld>
            <a:endParaRPr b="0" i="0" sz="1500" u="none" cap="none" strike="noStrike">
              <a:solidFill>
                <a:schemeClr val="dk1"/>
              </a:solidFill>
              <a:latin typeface="Arial"/>
              <a:ea typeface="Arial"/>
              <a:cs typeface="Arial"/>
              <a:sym typeface="Arial"/>
            </a:endParaRPr>
          </a:p>
        </p:txBody>
      </p:sp>
      <p:grpSp>
        <p:nvGrpSpPr>
          <p:cNvPr id="709" name="Google Shape;709;p83"/>
          <p:cNvGrpSpPr/>
          <p:nvPr/>
        </p:nvGrpSpPr>
        <p:grpSpPr>
          <a:xfrm>
            <a:off x="365019" y="4883499"/>
            <a:ext cx="990955" cy="970208"/>
            <a:chOff x="0" y="0"/>
            <a:chExt cx="1981907" cy="1940414"/>
          </a:xfrm>
        </p:grpSpPr>
        <p:sp>
          <p:nvSpPr>
            <p:cNvPr id="710" name="Google Shape;710;p83"/>
            <p:cNvSpPr/>
            <p:nvPr/>
          </p:nvSpPr>
          <p:spPr>
            <a:xfrm>
              <a:off x="0" y="0"/>
              <a:ext cx="1981907" cy="1940414"/>
            </a:xfrm>
            <a:prstGeom prst="roundRect">
              <a:avLst>
                <a:gd fmla="val 16667" name="adj"/>
              </a:avLst>
            </a:prstGeom>
            <a:solidFill>
              <a:srgbClr val="FFFFFF"/>
            </a:solidFill>
            <a:ln cap="flat" cmpd="sng" w="63500">
              <a:solidFill>
                <a:srgbClr val="2185C5"/>
              </a:solidFill>
              <a:prstDash val="solid"/>
              <a:round/>
              <a:headEnd len="sm" w="sm" type="none"/>
              <a:tailEnd len="sm" w="sm" type="none"/>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711" name="Google Shape;711;p83"/>
            <p:cNvSpPr txBox="1"/>
            <p:nvPr/>
          </p:nvSpPr>
          <p:spPr>
            <a:xfrm>
              <a:off x="250510" y="570097"/>
              <a:ext cx="1480890" cy="800219"/>
            </a:xfrm>
            <a:prstGeom prst="rect">
              <a:avLst/>
            </a:prstGeom>
            <a:noFill/>
            <a:ln>
              <a:noFill/>
            </a:ln>
          </p:spPr>
          <p:txBody>
            <a:bodyPr anchorCtr="0" anchor="ctr" bIns="60950" lIns="60950" spcFirstLastPara="1" rIns="60950" wrap="square" tIns="60950">
              <a:spAutoFit/>
            </a:bodyPr>
            <a:lstStyle/>
            <a:p>
              <a:pPr indent="0" lvl="0" marL="0" marR="0" rtl="0" algn="l">
                <a:lnSpc>
                  <a:spcPct val="100000"/>
                </a:lnSpc>
                <a:spcBef>
                  <a:spcPts val="0"/>
                </a:spcBef>
                <a:spcAft>
                  <a:spcPts val="0"/>
                </a:spcAft>
                <a:buNone/>
              </a:pPr>
              <a:r>
                <a:rPr b="1" i="0" lang="en-CN" sz="1800" u="none" cap="none" strike="noStrike">
                  <a:solidFill>
                    <a:srgbClr val="677480"/>
                  </a:solidFill>
                  <a:latin typeface="Arial"/>
                  <a:ea typeface="Arial"/>
                  <a:cs typeface="Arial"/>
                  <a:sym typeface="Arial"/>
                </a:rPr>
                <a:t>bZx</a:t>
              </a:r>
              <a:endParaRPr/>
            </a:p>
          </p:txBody>
        </p:sp>
      </p:grpSp>
      <p:sp>
        <p:nvSpPr>
          <p:cNvPr id="712" name="Google Shape;712;p83"/>
          <p:cNvSpPr/>
          <p:nvPr/>
        </p:nvSpPr>
        <p:spPr>
          <a:xfrm>
            <a:off x="2662411" y="4599682"/>
            <a:ext cx="2375125" cy="1537840"/>
          </a:xfrm>
          <a:prstGeom prst="roundRect">
            <a:avLst>
              <a:gd fmla="val 20498" name="adj"/>
            </a:avLst>
          </a:prstGeom>
          <a:solidFill>
            <a:srgbClr val="FFFFFF"/>
          </a:solidFill>
          <a:ln cap="flat" cmpd="sng" w="63500">
            <a:solidFill>
              <a:srgbClr val="FF2600"/>
            </a:solidFill>
            <a:prstDash val="solid"/>
            <a:round/>
            <a:headEnd len="sm" w="sm" type="none"/>
            <a:tailEnd len="sm" w="sm" type="none"/>
          </a:ln>
          <a:effectLst>
            <a:outerShdw blurRad="101600" rotWithShape="0" dir="5400000" dist="50800">
              <a:srgbClr val="000000">
                <a:alpha val="34901"/>
              </a:srgbClr>
            </a:outerShdw>
          </a:effectLst>
        </p:spPr>
        <p:txBody>
          <a:bodyPr anchorCtr="0" anchor="ctr" bIns="60950" lIns="60950" spcFirstLastPara="1" rIns="60950" wrap="square" tIns="60950">
            <a:noAutofit/>
          </a:bodyPr>
          <a:lstStyle/>
          <a:p>
            <a:pPr indent="0" lvl="0" marL="0" marR="0" rtl="0" algn="l">
              <a:lnSpc>
                <a:spcPct val="100000"/>
              </a:lnSpc>
              <a:spcBef>
                <a:spcPts val="0"/>
              </a:spcBef>
              <a:spcAft>
                <a:spcPts val="0"/>
              </a:spcAft>
              <a:buNone/>
            </a:pPr>
            <a:r>
              <a:rPr b="1" i="0" lang="en-CN" sz="1800" u="none" cap="none" strike="noStrike">
                <a:solidFill>
                  <a:srgbClr val="677480"/>
                </a:solidFill>
                <a:latin typeface="Arial"/>
                <a:ea typeface="Arial"/>
                <a:cs typeface="Arial"/>
                <a:sym typeface="Arial"/>
              </a:rPr>
              <a:t>Adversary</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CN" sz="1800" u="none" cap="none" strike="noStrike">
                <a:solidFill>
                  <a:srgbClr val="677480"/>
                </a:solidFill>
                <a:latin typeface="Arial"/>
                <a:ea typeface="Arial"/>
                <a:cs typeface="Arial"/>
                <a:sym typeface="Arial"/>
              </a:rPr>
              <a:t>6,600 ETH</a:t>
            </a:r>
            <a:endParaRPr/>
          </a:p>
          <a:p>
            <a:pPr indent="0" lvl="0" marL="0" marR="0" rtl="0" algn="l">
              <a:lnSpc>
                <a:spcPct val="100000"/>
              </a:lnSpc>
              <a:spcBef>
                <a:spcPts val="0"/>
              </a:spcBef>
              <a:spcAft>
                <a:spcPts val="0"/>
              </a:spcAft>
              <a:buNone/>
            </a:pPr>
            <a:r>
              <a:rPr b="0" i="0" lang="en-CN" sz="1800" u="none" cap="none" strike="noStrike">
                <a:solidFill>
                  <a:srgbClr val="677480"/>
                </a:solidFill>
                <a:latin typeface="Arial"/>
                <a:ea typeface="Arial"/>
                <a:cs typeface="Arial"/>
                <a:sym typeface="Arial"/>
              </a:rPr>
              <a:t>156,003.79 sUSD</a:t>
            </a:r>
            <a:endParaRPr/>
          </a:p>
        </p:txBody>
      </p:sp>
      <p:sp>
        <p:nvSpPr>
          <p:cNvPr id="713" name="Google Shape;713;p83"/>
          <p:cNvSpPr/>
          <p:nvPr/>
        </p:nvSpPr>
        <p:spPr>
          <a:xfrm>
            <a:off x="9523157" y="1330205"/>
            <a:ext cx="2408992" cy="2358557"/>
          </a:xfrm>
          <a:prstGeom prst="roundRect">
            <a:avLst>
              <a:gd fmla="val 16667" name="adj"/>
            </a:avLst>
          </a:prstGeom>
          <a:solidFill>
            <a:srgbClr val="FFFFFF"/>
          </a:solidFill>
          <a:ln cap="flat" cmpd="sng" w="63500">
            <a:solidFill>
              <a:srgbClr val="2185C5"/>
            </a:solidFill>
            <a:prstDash val="solid"/>
            <a:round/>
            <a:headEnd len="sm" w="sm" type="none"/>
            <a:tailEnd len="sm" w="sm" type="none"/>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None/>
            </a:pPr>
            <a:r>
              <a:rPr b="0" i="0" lang="en-CN" sz="1800" u="none" cap="none" strike="noStrike">
                <a:solidFill>
                  <a:srgbClr val="677480"/>
                </a:solidFill>
                <a:latin typeface="Arial"/>
                <a:ea typeface="Arial"/>
                <a:cs typeface="Arial"/>
                <a:sym typeface="Arial"/>
              </a:rPr>
              <a:t>Uniswap</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CN" sz="1800" u="none" cap="none" strike="noStrike">
                <a:solidFill>
                  <a:srgbClr val="677480"/>
                </a:solidFill>
                <a:latin typeface="Arial"/>
                <a:ea typeface="Arial"/>
                <a:cs typeface="Arial"/>
                <a:sym typeface="Arial"/>
              </a:rPr>
              <a:t>1,419.76 ETH</a:t>
            </a:r>
            <a:endParaRPr/>
          </a:p>
          <a:p>
            <a:pPr indent="0" lvl="0" marL="0" marR="0" rtl="0" algn="l">
              <a:lnSpc>
                <a:spcPct val="100000"/>
              </a:lnSpc>
              <a:spcBef>
                <a:spcPts val="0"/>
              </a:spcBef>
              <a:spcAft>
                <a:spcPts val="0"/>
              </a:spcAft>
              <a:buNone/>
            </a:pPr>
            <a:r>
              <a:rPr b="0" i="0" lang="en-CN" sz="1800" u="none" cap="none" strike="noStrike">
                <a:solidFill>
                  <a:srgbClr val="677480"/>
                </a:solidFill>
                <a:latin typeface="Arial"/>
                <a:ea typeface="Arial"/>
                <a:cs typeface="Arial"/>
                <a:sym typeface="Arial"/>
              </a:rPr>
              <a:t>151,021.42 sUSD</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CN" sz="1800" u="none" cap="none" strike="noStrike">
                <a:solidFill>
                  <a:srgbClr val="FF2600"/>
                </a:solidFill>
                <a:latin typeface="Arial"/>
                <a:ea typeface="Arial"/>
                <a:cs typeface="Arial"/>
                <a:sym typeface="Arial"/>
              </a:rPr>
              <a:t>Price:</a:t>
            </a:r>
            <a:endParaRPr/>
          </a:p>
          <a:p>
            <a:pPr indent="0" lvl="0" marL="0" marR="0" rtl="0" algn="l">
              <a:lnSpc>
                <a:spcPct val="100000"/>
              </a:lnSpc>
              <a:spcBef>
                <a:spcPts val="0"/>
              </a:spcBef>
              <a:spcAft>
                <a:spcPts val="0"/>
              </a:spcAft>
              <a:buNone/>
            </a:pPr>
            <a:r>
              <a:rPr b="0" i="0" lang="en-CN" sz="1800" u="none" cap="none" strike="noStrike">
                <a:solidFill>
                  <a:srgbClr val="FF2600"/>
                </a:solidFill>
                <a:latin typeface="Arial"/>
                <a:ea typeface="Arial"/>
                <a:cs typeface="Arial"/>
                <a:sym typeface="Arial"/>
              </a:rPr>
              <a:t>106.05 sUSD/ETH</a:t>
            </a:r>
            <a:endParaRPr/>
          </a:p>
        </p:txBody>
      </p:sp>
      <p:sp>
        <p:nvSpPr>
          <p:cNvPr id="714" name="Google Shape;714;p83"/>
          <p:cNvSpPr/>
          <p:nvPr/>
        </p:nvSpPr>
        <p:spPr>
          <a:xfrm>
            <a:off x="9523157" y="3933632"/>
            <a:ext cx="2408992" cy="2358557"/>
          </a:xfrm>
          <a:prstGeom prst="roundRect">
            <a:avLst>
              <a:gd fmla="val 16667" name="adj"/>
            </a:avLst>
          </a:prstGeom>
          <a:solidFill>
            <a:srgbClr val="FFFFFF"/>
          </a:solidFill>
          <a:ln cap="flat" cmpd="sng" w="63500">
            <a:solidFill>
              <a:srgbClr val="2185C5"/>
            </a:solidFill>
            <a:prstDash val="solid"/>
            <a:round/>
            <a:headEnd len="sm" w="sm" type="none"/>
            <a:tailEnd len="sm" w="sm" type="none"/>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None/>
            </a:pPr>
            <a:r>
              <a:rPr b="0" i="0" lang="en-CN" sz="1800" u="none" cap="none" strike="noStrike">
                <a:solidFill>
                  <a:srgbClr val="677480"/>
                </a:solidFill>
                <a:latin typeface="Arial"/>
                <a:ea typeface="Arial"/>
                <a:cs typeface="Arial"/>
                <a:sym typeface="Arial"/>
              </a:rPr>
              <a:t>Kyber Reserve</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CN" sz="1800" u="none" cap="none" strike="noStrike">
                <a:solidFill>
                  <a:srgbClr val="677480"/>
                </a:solidFill>
                <a:latin typeface="Arial"/>
                <a:ea typeface="Arial"/>
                <a:cs typeface="Arial"/>
                <a:sym typeface="Arial"/>
              </a:rPr>
              <a:t>0.91 ETH</a:t>
            </a:r>
            <a:endParaRPr/>
          </a:p>
          <a:p>
            <a:pPr indent="0" lvl="0" marL="0" marR="0" rtl="0" algn="l">
              <a:lnSpc>
                <a:spcPct val="100000"/>
              </a:lnSpc>
              <a:spcBef>
                <a:spcPts val="0"/>
              </a:spcBef>
              <a:spcAft>
                <a:spcPts val="0"/>
              </a:spcAft>
              <a:buNone/>
            </a:pPr>
            <a:r>
              <a:rPr b="0" i="0" lang="en-CN" sz="1800" u="none" cap="none" strike="noStrike">
                <a:solidFill>
                  <a:srgbClr val="677480"/>
                </a:solidFill>
                <a:latin typeface="Arial"/>
                <a:ea typeface="Arial"/>
                <a:cs typeface="Arial"/>
                <a:sym typeface="Arial"/>
              </a:rPr>
              <a:t>107,901.90 sUSD</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CN" sz="1800" u="none" cap="none" strike="noStrike">
                <a:solidFill>
                  <a:srgbClr val="677480"/>
                </a:solidFill>
                <a:latin typeface="Arial"/>
                <a:ea typeface="Arial"/>
                <a:cs typeface="Arial"/>
                <a:sym typeface="Arial"/>
              </a:rPr>
              <a:t>360.91 ETH</a:t>
            </a:r>
            <a:endParaRPr/>
          </a:p>
          <a:p>
            <a:pPr indent="0" lvl="0" marL="0" marR="0" rtl="0" algn="l">
              <a:lnSpc>
                <a:spcPct val="100000"/>
              </a:lnSpc>
              <a:spcBef>
                <a:spcPts val="0"/>
              </a:spcBef>
              <a:spcAft>
                <a:spcPts val="0"/>
              </a:spcAft>
              <a:buNone/>
            </a:pPr>
            <a:r>
              <a:rPr b="0" i="0" lang="en-CN" sz="1800" u="none" cap="none" strike="noStrike">
                <a:solidFill>
                  <a:srgbClr val="677480"/>
                </a:solidFill>
                <a:latin typeface="Arial"/>
                <a:ea typeface="Arial"/>
                <a:cs typeface="Arial"/>
                <a:sym typeface="Arial"/>
              </a:rPr>
              <a:t>44,317.80 sUSD</a:t>
            </a:r>
            <a:endParaRPr/>
          </a:p>
        </p:txBody>
      </p:sp>
      <p:cxnSp>
        <p:nvCxnSpPr>
          <p:cNvPr id="715" name="Google Shape;715;p83"/>
          <p:cNvCxnSpPr/>
          <p:nvPr/>
        </p:nvCxnSpPr>
        <p:spPr>
          <a:xfrm>
            <a:off x="10727653" y="5232042"/>
            <a:ext cx="1" cy="273121"/>
          </a:xfrm>
          <a:prstGeom prst="straightConnector1">
            <a:avLst/>
          </a:prstGeom>
          <a:noFill/>
          <a:ln cap="flat" cmpd="sng" w="63500">
            <a:solidFill>
              <a:srgbClr val="2185C5"/>
            </a:solidFill>
            <a:prstDash val="solid"/>
            <a:round/>
            <a:headEnd len="sm" w="sm" type="none"/>
            <a:tailEnd len="med" w="med" type="triangle"/>
          </a:ln>
          <a:effectLst>
            <a:outerShdw blurRad="101600" rotWithShape="0" dir="5400000" dist="50800">
              <a:srgbClr val="000000">
                <a:alpha val="37647"/>
              </a:srgbClr>
            </a:outerShdw>
          </a:effectLst>
        </p:spPr>
      </p:cxnSp>
      <p:cxnSp>
        <p:nvCxnSpPr>
          <p:cNvPr id="716" name="Google Shape;716;p83"/>
          <p:cNvCxnSpPr/>
          <p:nvPr/>
        </p:nvCxnSpPr>
        <p:spPr>
          <a:xfrm>
            <a:off x="5036986" y="5006097"/>
            <a:ext cx="4503928" cy="1"/>
          </a:xfrm>
          <a:prstGeom prst="straightConnector1">
            <a:avLst/>
          </a:prstGeom>
          <a:noFill/>
          <a:ln cap="flat" cmpd="sng" w="63500">
            <a:solidFill>
              <a:srgbClr val="2185C5"/>
            </a:solidFill>
            <a:prstDash val="solid"/>
            <a:round/>
            <a:headEnd len="sm" w="sm" type="none"/>
            <a:tailEnd len="med" w="med" type="triangle"/>
          </a:ln>
          <a:effectLst>
            <a:outerShdw blurRad="101600" rotWithShape="0" dir="5400000" dist="50800">
              <a:srgbClr val="000000">
                <a:alpha val="37647"/>
              </a:srgbClr>
            </a:outerShdw>
          </a:effectLst>
        </p:spPr>
      </p:cxnSp>
      <p:sp>
        <p:nvSpPr>
          <p:cNvPr id="717" name="Google Shape;717;p83"/>
          <p:cNvSpPr txBox="1"/>
          <p:nvPr/>
        </p:nvSpPr>
        <p:spPr>
          <a:xfrm>
            <a:off x="6652901" y="4619345"/>
            <a:ext cx="1272098" cy="400110"/>
          </a:xfrm>
          <a:prstGeom prst="rect">
            <a:avLst/>
          </a:prstGeom>
          <a:noFill/>
          <a:ln>
            <a:noFill/>
          </a:ln>
        </p:spPr>
        <p:txBody>
          <a:bodyPr anchorCtr="0" anchor="t" bIns="60950" lIns="60950" spcFirstLastPara="1" rIns="60950" wrap="square" tIns="60950">
            <a:spAutoFit/>
          </a:bodyPr>
          <a:lstStyle/>
          <a:p>
            <a:pPr indent="0" lvl="0" marL="0" marR="0" rtl="0" algn="l">
              <a:lnSpc>
                <a:spcPct val="100000"/>
              </a:lnSpc>
              <a:spcBef>
                <a:spcPts val="0"/>
              </a:spcBef>
              <a:spcAft>
                <a:spcPts val="0"/>
              </a:spcAft>
              <a:buNone/>
            </a:pPr>
            <a:r>
              <a:rPr b="0" i="0" lang="en-CN" sz="1800" u="none" cap="none" strike="noStrike">
                <a:solidFill>
                  <a:srgbClr val="000000"/>
                </a:solidFill>
                <a:latin typeface="Arial"/>
                <a:ea typeface="Arial"/>
                <a:cs typeface="Arial"/>
                <a:sym typeface="Arial"/>
              </a:rPr>
              <a:t>360 ETH</a:t>
            </a:r>
            <a:endParaRPr/>
          </a:p>
        </p:txBody>
      </p:sp>
      <p:cxnSp>
        <p:nvCxnSpPr>
          <p:cNvPr id="718" name="Google Shape;718;p83"/>
          <p:cNvCxnSpPr/>
          <p:nvPr/>
        </p:nvCxnSpPr>
        <p:spPr>
          <a:xfrm rot="10800000">
            <a:off x="5068717" y="5212311"/>
            <a:ext cx="4440465" cy="1"/>
          </a:xfrm>
          <a:prstGeom prst="straightConnector1">
            <a:avLst/>
          </a:prstGeom>
          <a:noFill/>
          <a:ln cap="flat" cmpd="sng" w="63500">
            <a:solidFill>
              <a:srgbClr val="2185C5"/>
            </a:solidFill>
            <a:prstDash val="solid"/>
            <a:round/>
            <a:headEnd len="sm" w="sm" type="none"/>
            <a:tailEnd len="med" w="med" type="triangle"/>
          </a:ln>
          <a:effectLst>
            <a:outerShdw blurRad="101600" rotWithShape="0" dir="5400000" dist="50800">
              <a:srgbClr val="000000">
                <a:alpha val="37647"/>
              </a:srgbClr>
            </a:outerShdw>
          </a:effectLst>
        </p:spPr>
      </p:cxnSp>
      <p:sp>
        <p:nvSpPr>
          <p:cNvPr id="719" name="Google Shape;719;p83"/>
          <p:cNvSpPr txBox="1"/>
          <p:nvPr/>
        </p:nvSpPr>
        <p:spPr>
          <a:xfrm>
            <a:off x="6239380" y="5337245"/>
            <a:ext cx="2099140" cy="400110"/>
          </a:xfrm>
          <a:prstGeom prst="rect">
            <a:avLst/>
          </a:prstGeom>
          <a:noFill/>
          <a:ln>
            <a:noFill/>
          </a:ln>
        </p:spPr>
        <p:txBody>
          <a:bodyPr anchorCtr="0" anchor="t" bIns="60950" lIns="60950" spcFirstLastPara="1" rIns="60950" wrap="square" tIns="60950">
            <a:spAutoFit/>
          </a:bodyPr>
          <a:lstStyle/>
          <a:p>
            <a:pPr indent="0" lvl="0" marL="0" marR="0" rtl="0" algn="l">
              <a:lnSpc>
                <a:spcPct val="100000"/>
              </a:lnSpc>
              <a:spcBef>
                <a:spcPts val="0"/>
              </a:spcBef>
              <a:spcAft>
                <a:spcPts val="0"/>
              </a:spcAft>
              <a:buNone/>
            </a:pPr>
            <a:r>
              <a:rPr b="0" i="0" lang="en-CN" sz="1800" u="none" cap="none" strike="noStrike">
                <a:solidFill>
                  <a:srgbClr val="000000"/>
                </a:solidFill>
                <a:latin typeface="Arial"/>
                <a:ea typeface="Arial"/>
                <a:cs typeface="Arial"/>
                <a:sym typeface="Arial"/>
              </a:rPr>
              <a:t>63,584.09 sUSD</a:t>
            </a:r>
            <a:endParaRPr/>
          </a:p>
        </p:txBody>
      </p:sp>
      <p:sp>
        <p:nvSpPr>
          <p:cNvPr id="720" name="Google Shape;720;p83"/>
          <p:cNvSpPr txBox="1"/>
          <p:nvPr/>
        </p:nvSpPr>
        <p:spPr>
          <a:xfrm>
            <a:off x="714650" y="6323433"/>
            <a:ext cx="10341450" cy="400110"/>
          </a:xfrm>
          <a:prstGeom prst="rect">
            <a:avLst/>
          </a:prstGeom>
          <a:noFill/>
          <a:ln>
            <a:noFill/>
          </a:ln>
        </p:spPr>
        <p:txBody>
          <a:bodyPr anchorCtr="0" anchor="t" bIns="60950" lIns="60950" spcFirstLastPara="1" rIns="60950" wrap="square" tIns="60950">
            <a:spAutoFit/>
          </a:bodyPr>
          <a:lstStyle/>
          <a:p>
            <a:pPr indent="0" lvl="0" marL="0" marR="0" rtl="0" algn="r">
              <a:lnSpc>
                <a:spcPct val="100000"/>
              </a:lnSpc>
              <a:spcBef>
                <a:spcPts val="0"/>
              </a:spcBef>
              <a:spcAft>
                <a:spcPts val="0"/>
              </a:spcAft>
              <a:buNone/>
            </a:pPr>
            <a:r>
              <a:rPr b="1" i="0" lang="en-CN" sz="1800" u="none" cap="none" strike="noStrike">
                <a:solidFill>
                  <a:srgbClr val="677480"/>
                </a:solidFill>
                <a:latin typeface="Arial"/>
                <a:ea typeface="Arial"/>
                <a:cs typeface="Arial"/>
                <a:sym typeface="Arial"/>
              </a:rPr>
              <a:t>Exchange rate:</a:t>
            </a:r>
            <a:r>
              <a:rPr b="0" i="0" lang="en-CN" sz="1800" u="none" cap="none" strike="noStrike">
                <a:solidFill>
                  <a:srgbClr val="677480"/>
                </a:solidFill>
                <a:latin typeface="Arial"/>
                <a:ea typeface="Arial"/>
                <a:cs typeface="Arial"/>
                <a:sym typeface="Arial"/>
              </a:rPr>
              <a:t> (step 2) </a:t>
            </a:r>
            <a:r>
              <a:rPr b="1" i="0" lang="en-CN" sz="1800" u="none" cap="none" strike="noStrike">
                <a:solidFill>
                  <a:srgbClr val="677480"/>
                </a:solidFill>
                <a:latin typeface="Arial"/>
                <a:ea typeface="Arial"/>
                <a:cs typeface="Arial"/>
                <a:sym typeface="Arial"/>
              </a:rPr>
              <a:t>171.15 sUSD/ETH</a:t>
            </a:r>
            <a:r>
              <a:rPr b="0" i="0" lang="en-CN" sz="1800" u="none" cap="none" strike="noStrike">
                <a:solidFill>
                  <a:srgbClr val="677480"/>
                </a:solidFill>
                <a:latin typeface="Arial"/>
                <a:ea typeface="Arial"/>
                <a:cs typeface="Arial"/>
                <a:sym typeface="Arial"/>
              </a:rPr>
              <a:t>;   (step 3)  </a:t>
            </a:r>
            <a:r>
              <a:rPr b="1" i="0" lang="en-CN" sz="1800" u="none" cap="none" strike="noStrike">
                <a:solidFill>
                  <a:srgbClr val="677480"/>
                </a:solidFill>
                <a:latin typeface="Arial"/>
                <a:ea typeface="Arial"/>
                <a:cs typeface="Arial"/>
                <a:sym typeface="Arial"/>
              </a:rPr>
              <a:t>176.62 sUSD/ETH</a:t>
            </a:r>
            <a:r>
              <a:rPr b="0" i="0" lang="en-CN" sz="1800" u="none" cap="none" strike="noStrike">
                <a:solidFill>
                  <a:srgbClr val="677480"/>
                </a:solidFill>
                <a:latin typeface="Arial"/>
                <a:ea typeface="Arial"/>
                <a:cs typeface="Arial"/>
                <a:sym typeface="Arial"/>
              </a:rPr>
              <a:t> </a:t>
            </a:r>
            <a:endParaRPr/>
          </a:p>
        </p:txBody>
      </p:sp>
      <p:sp>
        <p:nvSpPr>
          <p:cNvPr id="721" name="Google Shape;721;p83"/>
          <p:cNvSpPr txBox="1"/>
          <p:nvPr/>
        </p:nvSpPr>
        <p:spPr>
          <a:xfrm>
            <a:off x="10214222" y="6358815"/>
            <a:ext cx="54166" cy="223378"/>
          </a:xfrm>
          <a:prstGeom prst="rect">
            <a:avLst/>
          </a:prstGeom>
          <a:noFill/>
          <a:ln>
            <a:noFill/>
          </a:ln>
        </p:spPr>
        <p:txBody>
          <a:bodyPr anchorCtr="0" anchor="t" bIns="26775" lIns="26775" spcFirstLastPara="1" rIns="26775" wrap="square" tIns="26775">
            <a:spAutoFit/>
          </a:bodyPr>
          <a:lstStyle/>
          <a:p>
            <a:pPr indent="0" lvl="0" marL="0" marR="0" rtl="0" algn="l">
              <a:lnSpc>
                <a:spcPct val="100000"/>
              </a:lnSpc>
              <a:spcBef>
                <a:spcPts val="0"/>
              </a:spcBef>
              <a:spcAft>
                <a:spcPts val="0"/>
              </a:spcAft>
              <a:buNone/>
            </a:pPr>
            <a:r>
              <a:t/>
            </a:r>
            <a:endParaRPr b="0" i="0" sz="1100" u="none" cap="none" strike="noStrike">
              <a:solidFill>
                <a:srgbClr val="1F407A"/>
              </a:solidFill>
              <a:latin typeface="Arial"/>
              <a:ea typeface="Arial"/>
              <a:cs typeface="Arial"/>
              <a:sym typeface="Arial"/>
            </a:endParaRPr>
          </a:p>
        </p:txBody>
      </p:sp>
      <p:sp>
        <p:nvSpPr>
          <p:cNvPr id="722" name="Google Shape;722;p8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CN"/>
              <a:t>bZx – Oracle Manipulation – February 2020</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descr="Dark Mist 4K Wallpaper Gallery | Dark wallpaper, Dark forest, Forest  wallpaper iphone" id="142" name="Google Shape;142;p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43" name="Google Shape;143;p6"/>
          <p:cNvSpPr txBox="1"/>
          <p:nvPr/>
        </p:nvSpPr>
        <p:spPr>
          <a:xfrm>
            <a:off x="1464591" y="2828835"/>
            <a:ext cx="8993496" cy="2554545"/>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CN" sz="4400" u="none" cap="none" strike="noStrike">
                <a:solidFill>
                  <a:schemeClr val="lt1"/>
                </a:solidFill>
                <a:latin typeface="Arial"/>
                <a:ea typeface="Arial"/>
                <a:cs typeface="Arial"/>
                <a:sym typeface="Arial"/>
              </a:rPr>
              <a:t>Pre-audit</a:t>
            </a:r>
            <a:endParaRPr/>
          </a:p>
          <a:p>
            <a:pPr indent="0" lvl="0" marL="0" marR="0" rtl="0" algn="r">
              <a:lnSpc>
                <a:spcPct val="100000"/>
              </a:lnSpc>
              <a:spcBef>
                <a:spcPts val="0"/>
              </a:spcBef>
              <a:spcAft>
                <a:spcPts val="0"/>
              </a:spcAft>
              <a:buNone/>
            </a:pPr>
            <a:r>
              <a:t/>
            </a:r>
            <a:endParaRPr b="0" i="0" sz="4400" u="none" cap="none" strike="noStrike">
              <a:solidFill>
                <a:schemeClr val="lt1"/>
              </a:solidFill>
              <a:latin typeface="Calibri"/>
              <a:ea typeface="Calibri"/>
              <a:cs typeface="Calibri"/>
              <a:sym typeface="Calibri"/>
            </a:endParaRPr>
          </a:p>
          <a:p>
            <a:pPr indent="0" lvl="0" marL="0" marR="0" rtl="0" algn="r">
              <a:lnSpc>
                <a:spcPct val="100000"/>
              </a:lnSpc>
              <a:spcBef>
                <a:spcPts val="0"/>
              </a:spcBef>
              <a:spcAft>
                <a:spcPts val="0"/>
              </a:spcAft>
              <a:buNone/>
            </a:pPr>
            <a:r>
              <a:rPr b="0" i="0" lang="en-CN" sz="3600" u="none" cap="none" strike="noStrike">
                <a:solidFill>
                  <a:schemeClr val="lt1"/>
                </a:solidFill>
                <a:latin typeface="Calibri"/>
                <a:ea typeface="Calibri"/>
                <a:cs typeface="Calibri"/>
                <a:sym typeface="Calibri"/>
              </a:rPr>
              <a:t>Isaac David, Liyi Zhou, Kaihua Qin,</a:t>
            </a:r>
            <a:endParaRPr/>
          </a:p>
          <a:p>
            <a:pPr indent="0" lvl="0" marL="0" marR="0" rtl="0" algn="r">
              <a:lnSpc>
                <a:spcPct val="100000"/>
              </a:lnSpc>
              <a:spcBef>
                <a:spcPts val="0"/>
              </a:spcBef>
              <a:spcAft>
                <a:spcPts val="0"/>
              </a:spcAft>
              <a:buNone/>
            </a:pPr>
            <a:r>
              <a:rPr b="0" i="0" lang="en-CN" sz="3600" u="none" cap="none" strike="noStrike">
                <a:solidFill>
                  <a:schemeClr val="lt1"/>
                </a:solidFill>
                <a:latin typeface="Calibri"/>
                <a:ea typeface="Calibri"/>
                <a:cs typeface="Calibri"/>
                <a:sym typeface="Calibri"/>
              </a:rPr>
              <a:t>Dawn Song, Lorenzo Cavallaro, </a:t>
            </a:r>
            <a:r>
              <a:rPr b="1" i="0" lang="en-CN" sz="3600" u="none" cap="none" strike="noStrike">
                <a:solidFill>
                  <a:schemeClr val="lt1"/>
                </a:solidFill>
                <a:latin typeface="Calibri"/>
                <a:ea typeface="Calibri"/>
                <a:cs typeface="Calibri"/>
                <a:sym typeface="Calibri"/>
              </a:rPr>
              <a:t>Arthur Gervais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26" name="Shape 726"/>
        <p:cNvGrpSpPr/>
        <p:nvPr/>
      </p:nvGrpSpPr>
      <p:grpSpPr>
        <a:xfrm>
          <a:off x="0" y="0"/>
          <a:ext cx="0" cy="0"/>
          <a:chOff x="0" y="0"/>
          <a:chExt cx="0" cy="0"/>
        </a:xfrm>
      </p:grpSpPr>
      <p:sp>
        <p:nvSpPr>
          <p:cNvPr id="727" name="Google Shape;727;p84"/>
          <p:cNvSpPr txBox="1"/>
          <p:nvPr>
            <p:ph idx="12" type="sldNum"/>
          </p:nvPr>
        </p:nvSpPr>
        <p:spPr>
          <a:xfrm>
            <a:off x="9652000" y="6245227"/>
            <a:ext cx="2133600" cy="476251"/>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N" sz="1500" u="none" cap="none" strike="noStrike">
                <a:solidFill>
                  <a:schemeClr val="dk1"/>
                </a:solidFill>
                <a:latin typeface="Arial"/>
                <a:ea typeface="Arial"/>
                <a:cs typeface="Arial"/>
                <a:sym typeface="Arial"/>
              </a:rPr>
              <a:t>‹#›</a:t>
            </a:fld>
            <a:endParaRPr b="0" i="0" sz="1500" u="none" cap="none" strike="noStrike">
              <a:solidFill>
                <a:schemeClr val="dk1"/>
              </a:solidFill>
              <a:latin typeface="Arial"/>
              <a:ea typeface="Arial"/>
              <a:cs typeface="Arial"/>
              <a:sym typeface="Arial"/>
            </a:endParaRPr>
          </a:p>
        </p:txBody>
      </p:sp>
      <p:grpSp>
        <p:nvGrpSpPr>
          <p:cNvPr id="728" name="Google Shape;728;p84"/>
          <p:cNvGrpSpPr/>
          <p:nvPr/>
        </p:nvGrpSpPr>
        <p:grpSpPr>
          <a:xfrm>
            <a:off x="365019" y="4883499"/>
            <a:ext cx="990955" cy="970208"/>
            <a:chOff x="0" y="0"/>
            <a:chExt cx="1981907" cy="1940414"/>
          </a:xfrm>
        </p:grpSpPr>
        <p:sp>
          <p:nvSpPr>
            <p:cNvPr id="729" name="Google Shape;729;p84"/>
            <p:cNvSpPr/>
            <p:nvPr/>
          </p:nvSpPr>
          <p:spPr>
            <a:xfrm>
              <a:off x="0" y="0"/>
              <a:ext cx="1981907" cy="1940414"/>
            </a:xfrm>
            <a:prstGeom prst="roundRect">
              <a:avLst>
                <a:gd fmla="val 16667" name="adj"/>
              </a:avLst>
            </a:prstGeom>
            <a:solidFill>
              <a:srgbClr val="FFFFFF"/>
            </a:solidFill>
            <a:ln cap="flat" cmpd="sng" w="63500">
              <a:solidFill>
                <a:srgbClr val="2185C5"/>
              </a:solidFill>
              <a:prstDash val="solid"/>
              <a:round/>
              <a:headEnd len="sm" w="sm" type="none"/>
              <a:tailEnd len="sm" w="sm" type="none"/>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730" name="Google Shape;730;p84"/>
            <p:cNvSpPr txBox="1"/>
            <p:nvPr/>
          </p:nvSpPr>
          <p:spPr>
            <a:xfrm>
              <a:off x="250510" y="570097"/>
              <a:ext cx="1480890" cy="800219"/>
            </a:xfrm>
            <a:prstGeom prst="rect">
              <a:avLst/>
            </a:prstGeom>
            <a:noFill/>
            <a:ln>
              <a:noFill/>
            </a:ln>
          </p:spPr>
          <p:txBody>
            <a:bodyPr anchorCtr="0" anchor="ctr" bIns="60950" lIns="60950" spcFirstLastPara="1" rIns="60950" wrap="square" tIns="60950">
              <a:spAutoFit/>
            </a:bodyPr>
            <a:lstStyle/>
            <a:p>
              <a:pPr indent="0" lvl="0" marL="0" marR="0" rtl="0" algn="l">
                <a:lnSpc>
                  <a:spcPct val="100000"/>
                </a:lnSpc>
                <a:spcBef>
                  <a:spcPts val="0"/>
                </a:spcBef>
                <a:spcAft>
                  <a:spcPts val="0"/>
                </a:spcAft>
                <a:buNone/>
              </a:pPr>
              <a:r>
                <a:rPr b="1" i="0" lang="en-CN" sz="1800" u="none" cap="none" strike="noStrike">
                  <a:solidFill>
                    <a:srgbClr val="677480"/>
                  </a:solidFill>
                  <a:latin typeface="Arial"/>
                  <a:ea typeface="Arial"/>
                  <a:cs typeface="Arial"/>
                  <a:sym typeface="Arial"/>
                </a:rPr>
                <a:t>bZx</a:t>
              </a:r>
              <a:endParaRPr/>
            </a:p>
          </p:txBody>
        </p:sp>
      </p:grpSp>
      <p:sp>
        <p:nvSpPr>
          <p:cNvPr id="731" name="Google Shape;731;p84"/>
          <p:cNvSpPr/>
          <p:nvPr/>
        </p:nvSpPr>
        <p:spPr>
          <a:xfrm>
            <a:off x="2662411" y="4599682"/>
            <a:ext cx="2375125" cy="1537840"/>
          </a:xfrm>
          <a:prstGeom prst="roundRect">
            <a:avLst>
              <a:gd fmla="val 20498" name="adj"/>
            </a:avLst>
          </a:prstGeom>
          <a:solidFill>
            <a:srgbClr val="FFFFFF"/>
          </a:solidFill>
          <a:ln cap="flat" cmpd="sng" w="63500">
            <a:solidFill>
              <a:srgbClr val="FF2600"/>
            </a:solidFill>
            <a:prstDash val="solid"/>
            <a:round/>
            <a:headEnd len="sm" w="sm" type="none"/>
            <a:tailEnd len="sm" w="sm" type="none"/>
          </a:ln>
          <a:effectLst>
            <a:outerShdw blurRad="101600" rotWithShape="0" dir="5400000" dist="50800">
              <a:srgbClr val="000000">
                <a:alpha val="34901"/>
              </a:srgbClr>
            </a:outerShdw>
          </a:effectLst>
        </p:spPr>
        <p:txBody>
          <a:bodyPr anchorCtr="0" anchor="ctr" bIns="60950" lIns="60950" spcFirstLastPara="1" rIns="60950" wrap="square" tIns="60950">
            <a:noAutofit/>
          </a:bodyPr>
          <a:lstStyle/>
          <a:p>
            <a:pPr indent="0" lvl="0" marL="0" marR="0" rtl="0" algn="l">
              <a:lnSpc>
                <a:spcPct val="100000"/>
              </a:lnSpc>
              <a:spcBef>
                <a:spcPts val="0"/>
              </a:spcBef>
              <a:spcAft>
                <a:spcPts val="0"/>
              </a:spcAft>
              <a:buNone/>
            </a:pPr>
            <a:r>
              <a:rPr b="1" i="0" lang="en-CN" sz="1800" u="none" cap="none" strike="noStrike">
                <a:solidFill>
                  <a:srgbClr val="677480"/>
                </a:solidFill>
                <a:latin typeface="Arial"/>
                <a:ea typeface="Arial"/>
                <a:cs typeface="Arial"/>
                <a:sym typeface="Arial"/>
              </a:rPr>
              <a:t>Adversary</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CN" sz="1800" u="none" cap="none" strike="noStrike">
                <a:solidFill>
                  <a:srgbClr val="677480"/>
                </a:solidFill>
                <a:latin typeface="Arial"/>
                <a:ea typeface="Arial"/>
                <a:cs typeface="Arial"/>
                <a:sym typeface="Arial"/>
              </a:rPr>
              <a:t>6,600 ETH</a:t>
            </a:r>
            <a:endParaRPr/>
          </a:p>
          <a:p>
            <a:pPr indent="0" lvl="0" marL="0" marR="0" rtl="0" algn="l">
              <a:lnSpc>
                <a:spcPct val="100000"/>
              </a:lnSpc>
              <a:spcBef>
                <a:spcPts val="0"/>
              </a:spcBef>
              <a:spcAft>
                <a:spcPts val="0"/>
              </a:spcAft>
              <a:buNone/>
            </a:pPr>
            <a:r>
              <a:rPr b="0" i="0" lang="en-CN" sz="1800" u="none" cap="none" strike="noStrike">
                <a:solidFill>
                  <a:srgbClr val="677480"/>
                </a:solidFill>
                <a:latin typeface="Arial"/>
                <a:ea typeface="Arial"/>
                <a:cs typeface="Arial"/>
                <a:sym typeface="Arial"/>
              </a:rPr>
              <a:t>156,003.79 sUSD</a:t>
            </a:r>
            <a:endParaRPr/>
          </a:p>
        </p:txBody>
      </p:sp>
      <p:sp>
        <p:nvSpPr>
          <p:cNvPr id="732" name="Google Shape;732;p84"/>
          <p:cNvSpPr/>
          <p:nvPr/>
        </p:nvSpPr>
        <p:spPr>
          <a:xfrm>
            <a:off x="9523157" y="1330205"/>
            <a:ext cx="2408992" cy="2358557"/>
          </a:xfrm>
          <a:prstGeom prst="roundRect">
            <a:avLst>
              <a:gd fmla="val 16667" name="adj"/>
            </a:avLst>
          </a:prstGeom>
          <a:solidFill>
            <a:srgbClr val="FFFFFF"/>
          </a:solidFill>
          <a:ln cap="flat" cmpd="sng" w="63500">
            <a:solidFill>
              <a:srgbClr val="2185C5"/>
            </a:solidFill>
            <a:prstDash val="solid"/>
            <a:round/>
            <a:headEnd len="sm" w="sm" type="none"/>
            <a:tailEnd len="sm" w="sm" type="none"/>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None/>
            </a:pPr>
            <a:r>
              <a:rPr b="0" i="0" lang="en-CN" sz="1800" u="none" cap="none" strike="noStrike">
                <a:solidFill>
                  <a:srgbClr val="677480"/>
                </a:solidFill>
                <a:latin typeface="Arial"/>
                <a:ea typeface="Arial"/>
                <a:cs typeface="Arial"/>
                <a:sym typeface="Arial"/>
              </a:rPr>
              <a:t>Uniswap</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CN" sz="1800" u="none" cap="none" strike="noStrike">
                <a:solidFill>
                  <a:srgbClr val="677480"/>
                </a:solidFill>
                <a:latin typeface="Arial"/>
                <a:ea typeface="Arial"/>
                <a:cs typeface="Arial"/>
                <a:sym typeface="Arial"/>
              </a:rPr>
              <a:t>1,419.76 ETH</a:t>
            </a:r>
            <a:endParaRPr/>
          </a:p>
          <a:p>
            <a:pPr indent="0" lvl="0" marL="0" marR="0" rtl="0" algn="l">
              <a:lnSpc>
                <a:spcPct val="100000"/>
              </a:lnSpc>
              <a:spcBef>
                <a:spcPts val="0"/>
              </a:spcBef>
              <a:spcAft>
                <a:spcPts val="0"/>
              </a:spcAft>
              <a:buNone/>
            </a:pPr>
            <a:r>
              <a:rPr b="0" i="0" lang="en-CN" sz="1800" u="none" cap="none" strike="noStrike">
                <a:solidFill>
                  <a:srgbClr val="677480"/>
                </a:solidFill>
                <a:latin typeface="Arial"/>
                <a:ea typeface="Arial"/>
                <a:cs typeface="Arial"/>
                <a:sym typeface="Arial"/>
              </a:rPr>
              <a:t>151,021.42 sUSD</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CN" sz="1800" u="none" cap="none" strike="noStrike">
                <a:solidFill>
                  <a:srgbClr val="FF2600"/>
                </a:solidFill>
                <a:latin typeface="Arial"/>
                <a:ea typeface="Arial"/>
                <a:cs typeface="Arial"/>
                <a:sym typeface="Arial"/>
              </a:rPr>
              <a:t>Price:</a:t>
            </a:r>
            <a:endParaRPr/>
          </a:p>
          <a:p>
            <a:pPr indent="0" lvl="0" marL="0" marR="0" rtl="0" algn="l">
              <a:lnSpc>
                <a:spcPct val="100000"/>
              </a:lnSpc>
              <a:spcBef>
                <a:spcPts val="0"/>
              </a:spcBef>
              <a:spcAft>
                <a:spcPts val="0"/>
              </a:spcAft>
              <a:buNone/>
            </a:pPr>
            <a:r>
              <a:rPr b="0" i="0" lang="en-CN" sz="1800" u="none" cap="none" strike="noStrike">
                <a:solidFill>
                  <a:srgbClr val="FF2600"/>
                </a:solidFill>
                <a:latin typeface="Arial"/>
                <a:ea typeface="Arial"/>
                <a:cs typeface="Arial"/>
                <a:sym typeface="Arial"/>
              </a:rPr>
              <a:t>106.05 sUSD/ETH</a:t>
            </a:r>
            <a:endParaRPr/>
          </a:p>
        </p:txBody>
      </p:sp>
      <p:sp>
        <p:nvSpPr>
          <p:cNvPr id="733" name="Google Shape;733;p84"/>
          <p:cNvSpPr/>
          <p:nvPr/>
        </p:nvSpPr>
        <p:spPr>
          <a:xfrm>
            <a:off x="9523157" y="3933632"/>
            <a:ext cx="2408992" cy="2358557"/>
          </a:xfrm>
          <a:prstGeom prst="roundRect">
            <a:avLst>
              <a:gd fmla="val 16667" name="adj"/>
            </a:avLst>
          </a:prstGeom>
          <a:solidFill>
            <a:srgbClr val="FFFFFF"/>
          </a:solidFill>
          <a:ln cap="flat" cmpd="sng" w="63500">
            <a:solidFill>
              <a:srgbClr val="2185C5"/>
            </a:solidFill>
            <a:prstDash val="solid"/>
            <a:round/>
            <a:headEnd len="sm" w="sm" type="none"/>
            <a:tailEnd len="sm" w="sm" type="none"/>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None/>
            </a:pPr>
            <a:r>
              <a:rPr b="0" i="0" lang="en-CN" sz="1800" u="none" cap="none" strike="noStrike">
                <a:solidFill>
                  <a:srgbClr val="677480"/>
                </a:solidFill>
                <a:latin typeface="Arial"/>
                <a:ea typeface="Arial"/>
                <a:cs typeface="Arial"/>
                <a:sym typeface="Arial"/>
              </a:rPr>
              <a:t>Kyber Reserve</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CN" sz="1800" u="none" cap="none" strike="noStrike">
                <a:solidFill>
                  <a:srgbClr val="677480"/>
                </a:solidFill>
                <a:latin typeface="Arial"/>
                <a:ea typeface="Arial"/>
                <a:cs typeface="Arial"/>
                <a:sym typeface="Arial"/>
              </a:rPr>
              <a:t>360.91 ETH</a:t>
            </a:r>
            <a:endParaRPr/>
          </a:p>
          <a:p>
            <a:pPr indent="0" lvl="0" marL="0" marR="0" rtl="0" algn="l">
              <a:lnSpc>
                <a:spcPct val="100000"/>
              </a:lnSpc>
              <a:spcBef>
                <a:spcPts val="0"/>
              </a:spcBef>
              <a:spcAft>
                <a:spcPts val="0"/>
              </a:spcAft>
              <a:buNone/>
            </a:pPr>
            <a:r>
              <a:rPr b="0" i="0" lang="en-CN" sz="1800" u="none" cap="none" strike="noStrike">
                <a:solidFill>
                  <a:srgbClr val="677480"/>
                </a:solidFill>
                <a:latin typeface="Arial"/>
                <a:ea typeface="Arial"/>
                <a:cs typeface="Arial"/>
                <a:sym typeface="Arial"/>
              </a:rPr>
              <a:t>44,317.80 sUSD</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CN" sz="1800" u="none" cap="none" strike="noStrike">
                <a:solidFill>
                  <a:srgbClr val="FF2600"/>
                </a:solidFill>
                <a:latin typeface="Arial"/>
                <a:ea typeface="Arial"/>
                <a:cs typeface="Arial"/>
                <a:sym typeface="Arial"/>
              </a:rPr>
              <a:t>Price:</a:t>
            </a:r>
            <a:endParaRPr/>
          </a:p>
          <a:p>
            <a:pPr indent="0" lvl="0" marL="0" marR="0" rtl="0" algn="l">
              <a:lnSpc>
                <a:spcPct val="100000"/>
              </a:lnSpc>
              <a:spcBef>
                <a:spcPts val="0"/>
              </a:spcBef>
              <a:spcAft>
                <a:spcPts val="0"/>
              </a:spcAft>
              <a:buNone/>
            </a:pPr>
            <a:r>
              <a:rPr b="0" i="0" lang="en-CN" sz="1800" u="none" cap="none" strike="noStrike">
                <a:solidFill>
                  <a:srgbClr val="FF2600"/>
                </a:solidFill>
                <a:latin typeface="Arial"/>
                <a:ea typeface="Arial"/>
                <a:cs typeface="Arial"/>
                <a:sym typeface="Arial"/>
              </a:rPr>
              <a:t>108.44 sUSD/ETH</a:t>
            </a:r>
            <a:endParaRPr/>
          </a:p>
        </p:txBody>
      </p:sp>
      <p:cxnSp>
        <p:nvCxnSpPr>
          <p:cNvPr id="734" name="Google Shape;734;p84"/>
          <p:cNvCxnSpPr/>
          <p:nvPr/>
        </p:nvCxnSpPr>
        <p:spPr>
          <a:xfrm>
            <a:off x="5036986" y="5006097"/>
            <a:ext cx="4503928" cy="1"/>
          </a:xfrm>
          <a:prstGeom prst="straightConnector1">
            <a:avLst/>
          </a:prstGeom>
          <a:noFill/>
          <a:ln cap="flat" cmpd="sng" w="63500">
            <a:solidFill>
              <a:srgbClr val="2185C5"/>
            </a:solidFill>
            <a:prstDash val="solid"/>
            <a:round/>
            <a:headEnd len="sm" w="sm" type="none"/>
            <a:tailEnd len="med" w="med" type="triangle"/>
          </a:ln>
          <a:effectLst>
            <a:outerShdw blurRad="101600" rotWithShape="0" dir="5400000" dist="50800">
              <a:srgbClr val="000000">
                <a:alpha val="37647"/>
              </a:srgbClr>
            </a:outerShdw>
          </a:effectLst>
        </p:spPr>
      </p:cxnSp>
      <p:sp>
        <p:nvSpPr>
          <p:cNvPr id="735" name="Google Shape;735;p84"/>
          <p:cNvSpPr txBox="1"/>
          <p:nvPr/>
        </p:nvSpPr>
        <p:spPr>
          <a:xfrm>
            <a:off x="6652901" y="4619345"/>
            <a:ext cx="1272098" cy="400110"/>
          </a:xfrm>
          <a:prstGeom prst="rect">
            <a:avLst/>
          </a:prstGeom>
          <a:noFill/>
          <a:ln>
            <a:noFill/>
          </a:ln>
        </p:spPr>
        <p:txBody>
          <a:bodyPr anchorCtr="0" anchor="t" bIns="60950" lIns="60950" spcFirstLastPara="1" rIns="60950" wrap="square" tIns="60950">
            <a:spAutoFit/>
          </a:bodyPr>
          <a:lstStyle/>
          <a:p>
            <a:pPr indent="0" lvl="0" marL="0" marR="0" rtl="0" algn="l">
              <a:lnSpc>
                <a:spcPct val="100000"/>
              </a:lnSpc>
              <a:spcBef>
                <a:spcPts val="0"/>
              </a:spcBef>
              <a:spcAft>
                <a:spcPts val="0"/>
              </a:spcAft>
              <a:buNone/>
            </a:pPr>
            <a:r>
              <a:rPr b="0" i="0" lang="en-CN" sz="1800" u="none" cap="none" strike="noStrike">
                <a:solidFill>
                  <a:srgbClr val="000000"/>
                </a:solidFill>
                <a:latin typeface="Arial"/>
                <a:ea typeface="Arial"/>
                <a:cs typeface="Arial"/>
                <a:sym typeface="Arial"/>
              </a:rPr>
              <a:t>360 ETH</a:t>
            </a:r>
            <a:endParaRPr/>
          </a:p>
        </p:txBody>
      </p:sp>
      <p:cxnSp>
        <p:nvCxnSpPr>
          <p:cNvPr id="736" name="Google Shape;736;p84"/>
          <p:cNvCxnSpPr/>
          <p:nvPr/>
        </p:nvCxnSpPr>
        <p:spPr>
          <a:xfrm rot="10800000">
            <a:off x="5068717" y="5212311"/>
            <a:ext cx="4440465" cy="1"/>
          </a:xfrm>
          <a:prstGeom prst="straightConnector1">
            <a:avLst/>
          </a:prstGeom>
          <a:noFill/>
          <a:ln cap="flat" cmpd="sng" w="63500">
            <a:solidFill>
              <a:srgbClr val="2185C5"/>
            </a:solidFill>
            <a:prstDash val="solid"/>
            <a:round/>
            <a:headEnd len="sm" w="sm" type="none"/>
            <a:tailEnd len="med" w="med" type="triangle"/>
          </a:ln>
          <a:effectLst>
            <a:outerShdw blurRad="101600" rotWithShape="0" dir="5400000" dist="50800">
              <a:srgbClr val="000000">
                <a:alpha val="37647"/>
              </a:srgbClr>
            </a:outerShdw>
          </a:effectLst>
        </p:spPr>
      </p:cxnSp>
      <p:sp>
        <p:nvSpPr>
          <p:cNvPr id="737" name="Google Shape;737;p84"/>
          <p:cNvSpPr txBox="1"/>
          <p:nvPr/>
        </p:nvSpPr>
        <p:spPr>
          <a:xfrm>
            <a:off x="6239380" y="5337245"/>
            <a:ext cx="2099140" cy="400110"/>
          </a:xfrm>
          <a:prstGeom prst="rect">
            <a:avLst/>
          </a:prstGeom>
          <a:noFill/>
          <a:ln>
            <a:noFill/>
          </a:ln>
        </p:spPr>
        <p:txBody>
          <a:bodyPr anchorCtr="0" anchor="t" bIns="60950" lIns="60950" spcFirstLastPara="1" rIns="60950" wrap="square" tIns="60950">
            <a:spAutoFit/>
          </a:bodyPr>
          <a:lstStyle/>
          <a:p>
            <a:pPr indent="0" lvl="0" marL="0" marR="0" rtl="0" algn="l">
              <a:lnSpc>
                <a:spcPct val="100000"/>
              </a:lnSpc>
              <a:spcBef>
                <a:spcPts val="0"/>
              </a:spcBef>
              <a:spcAft>
                <a:spcPts val="0"/>
              </a:spcAft>
              <a:buNone/>
            </a:pPr>
            <a:r>
              <a:rPr b="0" i="0" lang="en-CN" sz="1800" u="none" cap="none" strike="noStrike">
                <a:solidFill>
                  <a:srgbClr val="000000"/>
                </a:solidFill>
                <a:latin typeface="Arial"/>
                <a:ea typeface="Arial"/>
                <a:cs typeface="Arial"/>
                <a:sym typeface="Arial"/>
              </a:rPr>
              <a:t>63,584.09 sUSD</a:t>
            </a:r>
            <a:endParaRPr/>
          </a:p>
        </p:txBody>
      </p:sp>
      <p:sp>
        <p:nvSpPr>
          <p:cNvPr id="738" name="Google Shape;738;p84"/>
          <p:cNvSpPr txBox="1"/>
          <p:nvPr/>
        </p:nvSpPr>
        <p:spPr>
          <a:xfrm>
            <a:off x="714650" y="6323433"/>
            <a:ext cx="10341450" cy="400110"/>
          </a:xfrm>
          <a:prstGeom prst="rect">
            <a:avLst/>
          </a:prstGeom>
          <a:noFill/>
          <a:ln>
            <a:noFill/>
          </a:ln>
        </p:spPr>
        <p:txBody>
          <a:bodyPr anchorCtr="0" anchor="t" bIns="60950" lIns="60950" spcFirstLastPara="1" rIns="60950" wrap="square" tIns="60950">
            <a:spAutoFit/>
          </a:bodyPr>
          <a:lstStyle/>
          <a:p>
            <a:pPr indent="0" lvl="0" marL="0" marR="0" rtl="0" algn="r">
              <a:lnSpc>
                <a:spcPct val="100000"/>
              </a:lnSpc>
              <a:spcBef>
                <a:spcPts val="0"/>
              </a:spcBef>
              <a:spcAft>
                <a:spcPts val="0"/>
              </a:spcAft>
              <a:buNone/>
            </a:pPr>
            <a:r>
              <a:rPr b="1" i="0" lang="en-CN" sz="1800" u="none" cap="none" strike="noStrike">
                <a:solidFill>
                  <a:srgbClr val="677480"/>
                </a:solidFill>
                <a:latin typeface="Arial"/>
                <a:ea typeface="Arial"/>
                <a:cs typeface="Arial"/>
                <a:sym typeface="Arial"/>
              </a:rPr>
              <a:t>Exchange rate:</a:t>
            </a:r>
            <a:r>
              <a:rPr b="0" i="0" lang="en-CN" sz="1800" u="none" cap="none" strike="noStrike">
                <a:solidFill>
                  <a:srgbClr val="677480"/>
                </a:solidFill>
                <a:latin typeface="Arial"/>
                <a:ea typeface="Arial"/>
                <a:cs typeface="Arial"/>
                <a:sym typeface="Arial"/>
              </a:rPr>
              <a:t> (step 2) </a:t>
            </a:r>
            <a:r>
              <a:rPr b="1" i="0" lang="en-CN" sz="1800" u="none" cap="none" strike="noStrike">
                <a:solidFill>
                  <a:srgbClr val="677480"/>
                </a:solidFill>
                <a:latin typeface="Arial"/>
                <a:ea typeface="Arial"/>
                <a:cs typeface="Arial"/>
                <a:sym typeface="Arial"/>
              </a:rPr>
              <a:t>171.15 sUSD/ETH</a:t>
            </a:r>
            <a:r>
              <a:rPr b="0" i="0" lang="en-CN" sz="1800" u="none" cap="none" strike="noStrike">
                <a:solidFill>
                  <a:srgbClr val="677480"/>
                </a:solidFill>
                <a:latin typeface="Arial"/>
                <a:ea typeface="Arial"/>
                <a:cs typeface="Arial"/>
                <a:sym typeface="Arial"/>
              </a:rPr>
              <a:t>;   (step 3)  </a:t>
            </a:r>
            <a:r>
              <a:rPr b="1" i="0" lang="en-CN" sz="1800" u="none" cap="none" strike="noStrike">
                <a:solidFill>
                  <a:srgbClr val="677480"/>
                </a:solidFill>
                <a:latin typeface="Arial"/>
                <a:ea typeface="Arial"/>
                <a:cs typeface="Arial"/>
                <a:sym typeface="Arial"/>
              </a:rPr>
              <a:t>176.62 sUSD/ETH</a:t>
            </a:r>
            <a:r>
              <a:rPr b="0" i="0" lang="en-CN" sz="1800" u="none" cap="none" strike="noStrike">
                <a:solidFill>
                  <a:srgbClr val="677480"/>
                </a:solidFill>
                <a:latin typeface="Arial"/>
                <a:ea typeface="Arial"/>
                <a:cs typeface="Arial"/>
                <a:sym typeface="Arial"/>
              </a:rPr>
              <a:t> </a:t>
            </a:r>
            <a:endParaRPr/>
          </a:p>
        </p:txBody>
      </p:sp>
      <p:sp>
        <p:nvSpPr>
          <p:cNvPr id="739" name="Google Shape;739;p8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CN"/>
              <a:t>bZx – Oracle Manipulation – February 2020</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43" name="Shape 743"/>
        <p:cNvGrpSpPr/>
        <p:nvPr/>
      </p:nvGrpSpPr>
      <p:grpSpPr>
        <a:xfrm>
          <a:off x="0" y="0"/>
          <a:ext cx="0" cy="0"/>
          <a:chOff x="0" y="0"/>
          <a:chExt cx="0" cy="0"/>
        </a:xfrm>
      </p:grpSpPr>
      <p:sp>
        <p:nvSpPr>
          <p:cNvPr id="744" name="Google Shape;744;p85"/>
          <p:cNvSpPr txBox="1"/>
          <p:nvPr>
            <p:ph idx="12" type="sldNum"/>
          </p:nvPr>
        </p:nvSpPr>
        <p:spPr>
          <a:xfrm>
            <a:off x="9652000" y="6245227"/>
            <a:ext cx="2133600" cy="476251"/>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N" sz="1500" u="none" cap="none" strike="noStrike">
                <a:solidFill>
                  <a:schemeClr val="dk1"/>
                </a:solidFill>
                <a:latin typeface="Arial"/>
                <a:ea typeface="Arial"/>
                <a:cs typeface="Arial"/>
                <a:sym typeface="Arial"/>
              </a:rPr>
              <a:t>‹#›</a:t>
            </a:fld>
            <a:endParaRPr b="0" i="0" sz="1500" u="none" cap="none" strike="noStrike">
              <a:solidFill>
                <a:schemeClr val="dk1"/>
              </a:solidFill>
              <a:latin typeface="Arial"/>
              <a:ea typeface="Arial"/>
              <a:cs typeface="Arial"/>
              <a:sym typeface="Arial"/>
            </a:endParaRPr>
          </a:p>
        </p:txBody>
      </p:sp>
      <p:grpSp>
        <p:nvGrpSpPr>
          <p:cNvPr id="745" name="Google Shape;745;p85"/>
          <p:cNvGrpSpPr/>
          <p:nvPr/>
        </p:nvGrpSpPr>
        <p:grpSpPr>
          <a:xfrm>
            <a:off x="365019" y="4883499"/>
            <a:ext cx="990955" cy="970208"/>
            <a:chOff x="0" y="0"/>
            <a:chExt cx="1981907" cy="1940414"/>
          </a:xfrm>
        </p:grpSpPr>
        <p:sp>
          <p:nvSpPr>
            <p:cNvPr id="746" name="Google Shape;746;p85"/>
            <p:cNvSpPr/>
            <p:nvPr/>
          </p:nvSpPr>
          <p:spPr>
            <a:xfrm>
              <a:off x="0" y="0"/>
              <a:ext cx="1981907" cy="1940414"/>
            </a:xfrm>
            <a:prstGeom prst="roundRect">
              <a:avLst>
                <a:gd fmla="val 16667" name="adj"/>
              </a:avLst>
            </a:prstGeom>
            <a:solidFill>
              <a:srgbClr val="FFFFFF"/>
            </a:solidFill>
            <a:ln cap="flat" cmpd="sng" w="63500">
              <a:solidFill>
                <a:srgbClr val="2185C5"/>
              </a:solidFill>
              <a:prstDash val="solid"/>
              <a:round/>
              <a:headEnd len="sm" w="sm" type="none"/>
              <a:tailEnd len="sm" w="sm" type="none"/>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747" name="Google Shape;747;p85"/>
            <p:cNvSpPr txBox="1"/>
            <p:nvPr/>
          </p:nvSpPr>
          <p:spPr>
            <a:xfrm>
              <a:off x="250510" y="570097"/>
              <a:ext cx="1480890" cy="800219"/>
            </a:xfrm>
            <a:prstGeom prst="rect">
              <a:avLst/>
            </a:prstGeom>
            <a:noFill/>
            <a:ln>
              <a:noFill/>
            </a:ln>
          </p:spPr>
          <p:txBody>
            <a:bodyPr anchorCtr="0" anchor="ctr" bIns="60950" lIns="60950" spcFirstLastPara="1" rIns="60950" wrap="square" tIns="60950">
              <a:spAutoFit/>
            </a:bodyPr>
            <a:lstStyle/>
            <a:p>
              <a:pPr indent="0" lvl="0" marL="0" marR="0" rtl="0" algn="l">
                <a:lnSpc>
                  <a:spcPct val="100000"/>
                </a:lnSpc>
                <a:spcBef>
                  <a:spcPts val="0"/>
                </a:spcBef>
                <a:spcAft>
                  <a:spcPts val="0"/>
                </a:spcAft>
                <a:buNone/>
              </a:pPr>
              <a:r>
                <a:rPr b="1" i="0" lang="en-CN" sz="1800" u="none" cap="none" strike="noStrike">
                  <a:solidFill>
                    <a:srgbClr val="677480"/>
                  </a:solidFill>
                  <a:latin typeface="Arial"/>
                  <a:ea typeface="Arial"/>
                  <a:cs typeface="Arial"/>
                  <a:sym typeface="Arial"/>
                </a:rPr>
                <a:t>bZx</a:t>
              </a:r>
              <a:endParaRPr/>
            </a:p>
          </p:txBody>
        </p:sp>
      </p:grpSp>
      <p:sp>
        <p:nvSpPr>
          <p:cNvPr id="748" name="Google Shape;748;p85"/>
          <p:cNvSpPr/>
          <p:nvPr/>
        </p:nvSpPr>
        <p:spPr>
          <a:xfrm>
            <a:off x="2662411" y="4599682"/>
            <a:ext cx="2375125" cy="1537840"/>
          </a:xfrm>
          <a:prstGeom prst="roundRect">
            <a:avLst>
              <a:gd fmla="val 20498" name="adj"/>
            </a:avLst>
          </a:prstGeom>
          <a:solidFill>
            <a:srgbClr val="FFFFFF"/>
          </a:solidFill>
          <a:ln cap="flat" cmpd="sng" w="63500">
            <a:solidFill>
              <a:srgbClr val="FF2600"/>
            </a:solidFill>
            <a:prstDash val="solid"/>
            <a:round/>
            <a:headEnd len="sm" w="sm" type="none"/>
            <a:tailEnd len="sm" w="sm" type="none"/>
          </a:ln>
          <a:effectLst>
            <a:outerShdw blurRad="101600" rotWithShape="0" dir="5400000" dist="50800">
              <a:srgbClr val="000000">
                <a:alpha val="34901"/>
              </a:srgbClr>
            </a:outerShdw>
          </a:effectLst>
        </p:spPr>
        <p:txBody>
          <a:bodyPr anchorCtr="0" anchor="ctr" bIns="60950" lIns="60950" spcFirstLastPara="1" rIns="60950" wrap="square" tIns="60950">
            <a:noAutofit/>
          </a:bodyPr>
          <a:lstStyle/>
          <a:p>
            <a:pPr indent="0" lvl="0" marL="0" marR="0" rtl="0" algn="l">
              <a:lnSpc>
                <a:spcPct val="100000"/>
              </a:lnSpc>
              <a:spcBef>
                <a:spcPts val="0"/>
              </a:spcBef>
              <a:spcAft>
                <a:spcPts val="0"/>
              </a:spcAft>
              <a:buNone/>
            </a:pPr>
            <a:r>
              <a:rPr b="1" i="0" lang="en-CN" sz="1800" u="none" cap="none" strike="noStrike">
                <a:solidFill>
                  <a:srgbClr val="677480"/>
                </a:solidFill>
                <a:latin typeface="Arial"/>
                <a:ea typeface="Arial"/>
                <a:cs typeface="Arial"/>
                <a:sym typeface="Arial"/>
              </a:rPr>
              <a:t>Adversary</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CN" sz="1800" u="none" cap="none" strike="noStrike">
                <a:solidFill>
                  <a:srgbClr val="677480"/>
                </a:solidFill>
                <a:latin typeface="Arial"/>
                <a:ea typeface="Arial"/>
                <a:cs typeface="Arial"/>
                <a:sym typeface="Arial"/>
              </a:rPr>
              <a:t>3,082.14 ETH</a:t>
            </a:r>
            <a:endParaRPr/>
          </a:p>
          <a:p>
            <a:pPr indent="0" lvl="0" marL="0" marR="0" rtl="0" algn="l">
              <a:lnSpc>
                <a:spcPct val="100000"/>
              </a:lnSpc>
              <a:spcBef>
                <a:spcPts val="0"/>
              </a:spcBef>
              <a:spcAft>
                <a:spcPts val="0"/>
              </a:spcAft>
              <a:buNone/>
            </a:pPr>
            <a:r>
              <a:rPr b="0" i="0" lang="en-CN" sz="1800" u="none" cap="none" strike="noStrike">
                <a:solidFill>
                  <a:srgbClr val="677480"/>
                </a:solidFill>
                <a:latin typeface="Arial"/>
                <a:ea typeface="Arial"/>
                <a:cs typeface="Arial"/>
                <a:sym typeface="Arial"/>
              </a:rPr>
              <a:t>1,099,841.39 sUSD</a:t>
            </a:r>
            <a:endParaRPr/>
          </a:p>
        </p:txBody>
      </p:sp>
      <p:sp>
        <p:nvSpPr>
          <p:cNvPr id="749" name="Google Shape;749;p85"/>
          <p:cNvSpPr/>
          <p:nvPr/>
        </p:nvSpPr>
        <p:spPr>
          <a:xfrm>
            <a:off x="9523157" y="1330205"/>
            <a:ext cx="2408992" cy="2358557"/>
          </a:xfrm>
          <a:prstGeom prst="roundRect">
            <a:avLst>
              <a:gd fmla="val 16667" name="adj"/>
            </a:avLst>
          </a:prstGeom>
          <a:solidFill>
            <a:srgbClr val="FFFFFF"/>
          </a:solidFill>
          <a:ln cap="flat" cmpd="sng" w="63500">
            <a:solidFill>
              <a:srgbClr val="2185C5"/>
            </a:solidFill>
            <a:prstDash val="solid"/>
            <a:round/>
            <a:headEnd len="sm" w="sm" type="none"/>
            <a:tailEnd len="sm" w="sm" type="none"/>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None/>
            </a:pPr>
            <a:r>
              <a:rPr b="0" i="0" lang="en-CN" sz="1800" u="none" cap="none" strike="noStrike">
                <a:solidFill>
                  <a:srgbClr val="677480"/>
                </a:solidFill>
                <a:latin typeface="Arial"/>
                <a:ea typeface="Arial"/>
                <a:cs typeface="Arial"/>
                <a:sym typeface="Arial"/>
              </a:rPr>
              <a:t>Uniswap</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CN" sz="1800" u="none" cap="none" strike="noStrike">
                <a:solidFill>
                  <a:srgbClr val="677480"/>
                </a:solidFill>
                <a:latin typeface="Arial"/>
                <a:ea typeface="Arial"/>
                <a:cs typeface="Arial"/>
                <a:sym typeface="Arial"/>
              </a:rPr>
              <a:t>1,419.76 ETH</a:t>
            </a:r>
            <a:endParaRPr/>
          </a:p>
          <a:p>
            <a:pPr indent="0" lvl="0" marL="0" marR="0" rtl="0" algn="l">
              <a:lnSpc>
                <a:spcPct val="100000"/>
              </a:lnSpc>
              <a:spcBef>
                <a:spcPts val="0"/>
              </a:spcBef>
              <a:spcAft>
                <a:spcPts val="0"/>
              </a:spcAft>
              <a:buNone/>
            </a:pPr>
            <a:r>
              <a:rPr b="0" i="0" lang="en-CN" sz="1800" u="none" cap="none" strike="noStrike">
                <a:solidFill>
                  <a:srgbClr val="677480"/>
                </a:solidFill>
                <a:latin typeface="Arial"/>
                <a:ea typeface="Arial"/>
                <a:cs typeface="Arial"/>
                <a:sym typeface="Arial"/>
              </a:rPr>
              <a:t>151,021.42 sUSD</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CN" sz="1800" u="none" cap="none" strike="noStrike">
                <a:solidFill>
                  <a:srgbClr val="FF2600"/>
                </a:solidFill>
                <a:latin typeface="Arial"/>
                <a:ea typeface="Arial"/>
                <a:cs typeface="Arial"/>
                <a:sym typeface="Arial"/>
              </a:rPr>
              <a:t>Price:</a:t>
            </a:r>
            <a:endParaRPr/>
          </a:p>
          <a:p>
            <a:pPr indent="0" lvl="0" marL="0" marR="0" rtl="0" algn="l">
              <a:lnSpc>
                <a:spcPct val="100000"/>
              </a:lnSpc>
              <a:spcBef>
                <a:spcPts val="0"/>
              </a:spcBef>
              <a:spcAft>
                <a:spcPts val="0"/>
              </a:spcAft>
              <a:buNone/>
            </a:pPr>
            <a:r>
              <a:rPr b="0" i="0" lang="en-CN" sz="1800" u="none" cap="none" strike="noStrike">
                <a:solidFill>
                  <a:srgbClr val="FF2600"/>
                </a:solidFill>
                <a:latin typeface="Arial"/>
                <a:ea typeface="Arial"/>
                <a:cs typeface="Arial"/>
                <a:sym typeface="Arial"/>
              </a:rPr>
              <a:t>106.05 sUSD/ETH</a:t>
            </a:r>
            <a:endParaRPr/>
          </a:p>
        </p:txBody>
      </p:sp>
      <p:sp>
        <p:nvSpPr>
          <p:cNvPr id="750" name="Google Shape;750;p85"/>
          <p:cNvSpPr/>
          <p:nvPr/>
        </p:nvSpPr>
        <p:spPr>
          <a:xfrm>
            <a:off x="9523157" y="3933632"/>
            <a:ext cx="2408992" cy="2358557"/>
          </a:xfrm>
          <a:prstGeom prst="roundRect">
            <a:avLst>
              <a:gd fmla="val 16667" name="adj"/>
            </a:avLst>
          </a:prstGeom>
          <a:solidFill>
            <a:srgbClr val="FFFFFF"/>
          </a:solidFill>
          <a:ln cap="flat" cmpd="sng" w="63500">
            <a:solidFill>
              <a:srgbClr val="2185C5"/>
            </a:solidFill>
            <a:prstDash val="solid"/>
            <a:round/>
            <a:headEnd len="sm" w="sm" type="none"/>
            <a:tailEnd len="sm" w="sm" type="none"/>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None/>
            </a:pPr>
            <a:r>
              <a:rPr b="0" i="0" lang="en-CN" sz="1800" u="none" cap="none" strike="noStrike">
                <a:solidFill>
                  <a:srgbClr val="677480"/>
                </a:solidFill>
                <a:latin typeface="Arial"/>
                <a:ea typeface="Arial"/>
                <a:cs typeface="Arial"/>
                <a:sym typeface="Arial"/>
              </a:rPr>
              <a:t>Kyber Reserve</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CN" sz="1800" u="none" cap="none" strike="noStrike">
                <a:solidFill>
                  <a:srgbClr val="677480"/>
                </a:solidFill>
                <a:latin typeface="Arial"/>
                <a:ea typeface="Arial"/>
                <a:cs typeface="Arial"/>
                <a:sym typeface="Arial"/>
              </a:rPr>
              <a:t>360.91 ETH</a:t>
            </a:r>
            <a:endParaRPr/>
          </a:p>
          <a:p>
            <a:pPr indent="0" lvl="0" marL="0" marR="0" rtl="0" algn="l">
              <a:lnSpc>
                <a:spcPct val="100000"/>
              </a:lnSpc>
              <a:spcBef>
                <a:spcPts val="0"/>
              </a:spcBef>
              <a:spcAft>
                <a:spcPts val="0"/>
              </a:spcAft>
              <a:buNone/>
            </a:pPr>
            <a:r>
              <a:rPr b="0" i="0" lang="en-CN" sz="1800" u="none" cap="none" strike="noStrike">
                <a:solidFill>
                  <a:srgbClr val="677480"/>
                </a:solidFill>
                <a:latin typeface="Arial"/>
                <a:ea typeface="Arial"/>
                <a:cs typeface="Arial"/>
                <a:sym typeface="Arial"/>
              </a:rPr>
              <a:t>44,317.80 sUSD</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CN" sz="1800" u="none" cap="none" strike="noStrike">
                <a:solidFill>
                  <a:srgbClr val="FF2600"/>
                </a:solidFill>
                <a:latin typeface="Arial"/>
                <a:ea typeface="Arial"/>
                <a:cs typeface="Arial"/>
                <a:sym typeface="Arial"/>
              </a:rPr>
              <a:t>Price:</a:t>
            </a:r>
            <a:endParaRPr/>
          </a:p>
          <a:p>
            <a:pPr indent="0" lvl="0" marL="0" marR="0" rtl="0" algn="l">
              <a:lnSpc>
                <a:spcPct val="100000"/>
              </a:lnSpc>
              <a:spcBef>
                <a:spcPts val="0"/>
              </a:spcBef>
              <a:spcAft>
                <a:spcPts val="0"/>
              </a:spcAft>
              <a:buNone/>
            </a:pPr>
            <a:r>
              <a:rPr b="0" i="0" lang="en-CN" sz="1800" u="none" cap="none" strike="noStrike">
                <a:solidFill>
                  <a:srgbClr val="FF2600"/>
                </a:solidFill>
                <a:latin typeface="Arial"/>
                <a:ea typeface="Arial"/>
                <a:cs typeface="Arial"/>
                <a:sym typeface="Arial"/>
              </a:rPr>
              <a:t>108.44 sUSD/ETH</a:t>
            </a:r>
            <a:endParaRPr/>
          </a:p>
        </p:txBody>
      </p:sp>
      <p:sp>
        <p:nvSpPr>
          <p:cNvPr id="751" name="Google Shape;751;p85"/>
          <p:cNvSpPr/>
          <p:nvPr/>
        </p:nvSpPr>
        <p:spPr>
          <a:xfrm>
            <a:off x="7410001" y="4813936"/>
            <a:ext cx="1693334" cy="1109334"/>
          </a:xfrm>
          <a:prstGeom prst="roundRect">
            <a:avLst>
              <a:gd fmla="val 22897" name="adj"/>
            </a:avLst>
          </a:prstGeom>
          <a:solidFill>
            <a:srgbClr val="FFFFFF"/>
          </a:solidFill>
          <a:ln cap="flat" cmpd="sng" w="63500">
            <a:solidFill>
              <a:srgbClr val="2185C5"/>
            </a:solidFill>
            <a:prstDash val="solid"/>
            <a:round/>
            <a:headEnd len="sm" w="sm" type="none"/>
            <a:tailEnd len="sm" w="sm" type="none"/>
          </a:ln>
          <a:effectLst>
            <a:outerShdw blurRad="101600" rotWithShape="0" dir="5400000" dist="50800">
              <a:srgbClr val="000000">
                <a:alpha val="34901"/>
              </a:srgbClr>
            </a:outerShdw>
          </a:effectLst>
        </p:spPr>
        <p:txBody>
          <a:bodyPr anchorCtr="0" anchor="ctr" bIns="60950" lIns="60950" spcFirstLastPara="1" rIns="60950" wrap="square" tIns="60950">
            <a:noAutofit/>
          </a:bodyPr>
          <a:lstStyle/>
          <a:p>
            <a:pPr indent="0" lvl="0" marL="0" marR="0" rtl="0" algn="l">
              <a:lnSpc>
                <a:spcPct val="100000"/>
              </a:lnSpc>
              <a:spcBef>
                <a:spcPts val="0"/>
              </a:spcBef>
              <a:spcAft>
                <a:spcPts val="0"/>
              </a:spcAft>
              <a:buNone/>
            </a:pPr>
            <a:r>
              <a:rPr b="1" i="0" lang="en-CN" sz="1800" u="none" cap="none" strike="noStrike">
                <a:solidFill>
                  <a:srgbClr val="677480"/>
                </a:solidFill>
                <a:latin typeface="Arial"/>
                <a:ea typeface="Arial"/>
                <a:cs typeface="Arial"/>
                <a:sym typeface="Arial"/>
              </a:rPr>
              <a:t>Synthetix</a:t>
            </a:r>
            <a:endParaRPr/>
          </a:p>
        </p:txBody>
      </p:sp>
      <p:cxnSp>
        <p:nvCxnSpPr>
          <p:cNvPr id="752" name="Google Shape;752;p85"/>
          <p:cNvCxnSpPr/>
          <p:nvPr/>
        </p:nvCxnSpPr>
        <p:spPr>
          <a:xfrm>
            <a:off x="5073312" y="5242116"/>
            <a:ext cx="2300914" cy="1"/>
          </a:xfrm>
          <a:prstGeom prst="straightConnector1">
            <a:avLst/>
          </a:prstGeom>
          <a:noFill/>
          <a:ln cap="flat" cmpd="sng" w="63500">
            <a:solidFill>
              <a:srgbClr val="2185C5"/>
            </a:solidFill>
            <a:prstDash val="solid"/>
            <a:round/>
            <a:headEnd len="sm" w="sm" type="none"/>
            <a:tailEnd len="med" w="med" type="triangle"/>
          </a:ln>
          <a:effectLst>
            <a:outerShdw blurRad="101600" rotWithShape="0" dir="5400000" dist="50800">
              <a:srgbClr val="000000">
                <a:alpha val="37647"/>
              </a:srgbClr>
            </a:outerShdw>
          </a:effectLst>
        </p:spPr>
      </p:cxnSp>
      <p:cxnSp>
        <p:nvCxnSpPr>
          <p:cNvPr id="753" name="Google Shape;753;p85"/>
          <p:cNvCxnSpPr/>
          <p:nvPr/>
        </p:nvCxnSpPr>
        <p:spPr>
          <a:xfrm flipH="1">
            <a:off x="5068427" y="5462520"/>
            <a:ext cx="2310684" cy="1"/>
          </a:xfrm>
          <a:prstGeom prst="straightConnector1">
            <a:avLst/>
          </a:prstGeom>
          <a:noFill/>
          <a:ln cap="flat" cmpd="sng" w="63500">
            <a:solidFill>
              <a:srgbClr val="2185C5"/>
            </a:solidFill>
            <a:prstDash val="solid"/>
            <a:round/>
            <a:headEnd len="sm" w="sm" type="none"/>
            <a:tailEnd len="med" w="med" type="triangle"/>
          </a:ln>
          <a:effectLst>
            <a:outerShdw blurRad="101600" rotWithShape="0" dir="5400000" dist="50800">
              <a:srgbClr val="000000">
                <a:alpha val="37647"/>
              </a:srgbClr>
            </a:outerShdw>
          </a:effectLst>
        </p:spPr>
      </p:cxnSp>
      <p:sp>
        <p:nvSpPr>
          <p:cNvPr id="754" name="Google Shape;754;p85"/>
          <p:cNvSpPr txBox="1"/>
          <p:nvPr/>
        </p:nvSpPr>
        <p:spPr>
          <a:xfrm>
            <a:off x="5304385" y="4810424"/>
            <a:ext cx="1838766" cy="400110"/>
          </a:xfrm>
          <a:prstGeom prst="rect">
            <a:avLst/>
          </a:prstGeom>
          <a:noFill/>
          <a:ln>
            <a:noFill/>
          </a:ln>
        </p:spPr>
        <p:txBody>
          <a:bodyPr anchorCtr="0" anchor="t" bIns="60950" lIns="60950" spcFirstLastPara="1" rIns="60950" wrap="square" tIns="60950">
            <a:spAutoFit/>
          </a:bodyPr>
          <a:lstStyle/>
          <a:p>
            <a:pPr indent="0" lvl="0" marL="0" marR="0" rtl="0" algn="l">
              <a:lnSpc>
                <a:spcPct val="100000"/>
              </a:lnSpc>
              <a:spcBef>
                <a:spcPts val="0"/>
              </a:spcBef>
              <a:spcAft>
                <a:spcPts val="0"/>
              </a:spcAft>
              <a:buNone/>
            </a:pPr>
            <a:r>
              <a:rPr b="0" i="0" lang="en-CN" sz="1800" u="none" cap="none" strike="noStrike">
                <a:solidFill>
                  <a:srgbClr val="000000"/>
                </a:solidFill>
                <a:latin typeface="Arial"/>
                <a:ea typeface="Arial"/>
                <a:cs typeface="Arial"/>
                <a:sym typeface="Arial"/>
              </a:rPr>
              <a:t>3,517.86 ETH</a:t>
            </a:r>
            <a:endParaRPr/>
          </a:p>
        </p:txBody>
      </p:sp>
      <p:sp>
        <p:nvSpPr>
          <p:cNvPr id="755" name="Google Shape;755;p85"/>
          <p:cNvSpPr txBox="1"/>
          <p:nvPr/>
        </p:nvSpPr>
        <p:spPr>
          <a:xfrm>
            <a:off x="5188848" y="5523599"/>
            <a:ext cx="2069840" cy="400110"/>
          </a:xfrm>
          <a:prstGeom prst="rect">
            <a:avLst/>
          </a:prstGeom>
          <a:noFill/>
          <a:ln>
            <a:noFill/>
          </a:ln>
        </p:spPr>
        <p:txBody>
          <a:bodyPr anchorCtr="0" anchor="t" bIns="60950" lIns="60950" spcFirstLastPara="1" rIns="60950" wrap="square" tIns="60950">
            <a:spAutoFit/>
          </a:bodyPr>
          <a:lstStyle/>
          <a:p>
            <a:pPr indent="0" lvl="0" marL="0" marR="0" rtl="0" algn="l">
              <a:lnSpc>
                <a:spcPct val="100000"/>
              </a:lnSpc>
              <a:spcBef>
                <a:spcPts val="0"/>
              </a:spcBef>
              <a:spcAft>
                <a:spcPts val="0"/>
              </a:spcAft>
              <a:buNone/>
            </a:pPr>
            <a:r>
              <a:rPr b="0" i="0" lang="en-CN" sz="1800" u="none" cap="none" strike="noStrike">
                <a:solidFill>
                  <a:srgbClr val="000000"/>
                </a:solidFill>
                <a:latin typeface="Arial"/>
                <a:ea typeface="Arial"/>
                <a:cs typeface="Arial"/>
                <a:sym typeface="Arial"/>
              </a:rPr>
              <a:t>943,837.59 sUSD</a:t>
            </a:r>
            <a:endParaRPr/>
          </a:p>
        </p:txBody>
      </p:sp>
      <p:sp>
        <p:nvSpPr>
          <p:cNvPr id="756" name="Google Shape;756;p85"/>
          <p:cNvSpPr txBox="1"/>
          <p:nvPr/>
        </p:nvSpPr>
        <p:spPr>
          <a:xfrm>
            <a:off x="129258" y="6323433"/>
            <a:ext cx="11215983" cy="400110"/>
          </a:xfrm>
          <a:prstGeom prst="rect">
            <a:avLst/>
          </a:prstGeom>
          <a:noFill/>
          <a:ln>
            <a:noFill/>
          </a:ln>
        </p:spPr>
        <p:txBody>
          <a:bodyPr anchorCtr="0" anchor="t" bIns="60950" lIns="60950" spcFirstLastPara="1" rIns="60950" wrap="square" tIns="60950">
            <a:spAutoFit/>
          </a:bodyPr>
          <a:lstStyle/>
          <a:p>
            <a:pPr indent="0" lvl="0" marL="0" marR="0" rtl="0" algn="r">
              <a:lnSpc>
                <a:spcPct val="100000"/>
              </a:lnSpc>
              <a:spcBef>
                <a:spcPts val="0"/>
              </a:spcBef>
              <a:spcAft>
                <a:spcPts val="0"/>
              </a:spcAft>
              <a:buNone/>
            </a:pPr>
            <a:r>
              <a:rPr b="1" i="0" lang="en-CN" sz="1800" u="none" cap="none" strike="noStrike">
                <a:solidFill>
                  <a:srgbClr val="677480"/>
                </a:solidFill>
                <a:latin typeface="Arial"/>
                <a:ea typeface="Arial"/>
                <a:cs typeface="Arial"/>
                <a:sym typeface="Arial"/>
              </a:rPr>
              <a:t>Exchange rate:</a:t>
            </a:r>
            <a:r>
              <a:rPr b="0" i="0" lang="en-CN" sz="1800" u="none" cap="none" strike="noStrike">
                <a:solidFill>
                  <a:srgbClr val="677480"/>
                </a:solidFill>
                <a:latin typeface="Arial"/>
                <a:ea typeface="Arial"/>
                <a:cs typeface="Arial"/>
                <a:sym typeface="Arial"/>
              </a:rPr>
              <a:t> (step 2) </a:t>
            </a:r>
            <a:r>
              <a:rPr b="1" i="0" lang="en-CN" sz="1800" u="none" cap="none" strike="noStrike">
                <a:solidFill>
                  <a:srgbClr val="677480"/>
                </a:solidFill>
                <a:latin typeface="Arial"/>
                <a:ea typeface="Arial"/>
                <a:cs typeface="Arial"/>
                <a:sym typeface="Arial"/>
              </a:rPr>
              <a:t>171.15 sUSD/ETH</a:t>
            </a:r>
            <a:r>
              <a:rPr b="0" i="0" lang="en-CN" sz="1800" u="none" cap="none" strike="noStrike">
                <a:solidFill>
                  <a:srgbClr val="677480"/>
                </a:solidFill>
                <a:latin typeface="Arial"/>
                <a:ea typeface="Arial"/>
                <a:cs typeface="Arial"/>
                <a:sym typeface="Arial"/>
              </a:rPr>
              <a:t>;   (step 3) </a:t>
            </a:r>
            <a:r>
              <a:rPr b="1" i="0" lang="en-CN" sz="1800" u="none" cap="none" strike="noStrike">
                <a:solidFill>
                  <a:srgbClr val="677480"/>
                </a:solidFill>
                <a:latin typeface="Arial"/>
                <a:ea typeface="Arial"/>
                <a:cs typeface="Arial"/>
                <a:sym typeface="Arial"/>
              </a:rPr>
              <a:t>176.62 sUSD/ETH;   </a:t>
            </a:r>
            <a:r>
              <a:rPr b="0" i="0" lang="en-CN" sz="1800" u="none" cap="none" strike="noStrike">
                <a:solidFill>
                  <a:srgbClr val="677480"/>
                </a:solidFill>
                <a:latin typeface="Arial"/>
                <a:ea typeface="Arial"/>
                <a:cs typeface="Arial"/>
                <a:sym typeface="Arial"/>
              </a:rPr>
              <a:t>(step 4)</a:t>
            </a:r>
            <a:r>
              <a:rPr b="1" i="0" lang="en-CN" sz="1800" u="none" cap="none" strike="noStrike">
                <a:solidFill>
                  <a:srgbClr val="677480"/>
                </a:solidFill>
                <a:latin typeface="Arial"/>
                <a:ea typeface="Arial"/>
                <a:cs typeface="Arial"/>
                <a:sym typeface="Arial"/>
              </a:rPr>
              <a:t> 268.30 sUSD/ETH</a:t>
            </a:r>
            <a:endParaRPr/>
          </a:p>
        </p:txBody>
      </p:sp>
      <p:sp>
        <p:nvSpPr>
          <p:cNvPr id="757" name="Google Shape;757;p8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CN"/>
              <a:t>bZx – Oracle Manipulation – February 2020</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61" name="Shape 761"/>
        <p:cNvGrpSpPr/>
        <p:nvPr/>
      </p:nvGrpSpPr>
      <p:grpSpPr>
        <a:xfrm>
          <a:off x="0" y="0"/>
          <a:ext cx="0" cy="0"/>
          <a:chOff x="0" y="0"/>
          <a:chExt cx="0" cy="0"/>
        </a:xfrm>
      </p:grpSpPr>
      <p:sp>
        <p:nvSpPr>
          <p:cNvPr id="762" name="Google Shape;762;p86"/>
          <p:cNvSpPr txBox="1"/>
          <p:nvPr>
            <p:ph idx="12" type="sldNum"/>
          </p:nvPr>
        </p:nvSpPr>
        <p:spPr>
          <a:xfrm>
            <a:off x="9652000" y="6245227"/>
            <a:ext cx="2133600" cy="476251"/>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N" sz="1500" u="none" cap="none" strike="noStrike">
                <a:solidFill>
                  <a:schemeClr val="dk1"/>
                </a:solidFill>
                <a:latin typeface="Arial"/>
                <a:ea typeface="Arial"/>
                <a:cs typeface="Arial"/>
                <a:sym typeface="Arial"/>
              </a:rPr>
              <a:t>‹#›</a:t>
            </a:fld>
            <a:endParaRPr b="0" i="0" sz="1500" u="none" cap="none" strike="noStrike">
              <a:solidFill>
                <a:schemeClr val="dk1"/>
              </a:solidFill>
              <a:latin typeface="Arial"/>
              <a:ea typeface="Arial"/>
              <a:cs typeface="Arial"/>
              <a:sym typeface="Arial"/>
            </a:endParaRPr>
          </a:p>
        </p:txBody>
      </p:sp>
      <p:grpSp>
        <p:nvGrpSpPr>
          <p:cNvPr id="763" name="Google Shape;763;p86"/>
          <p:cNvGrpSpPr/>
          <p:nvPr/>
        </p:nvGrpSpPr>
        <p:grpSpPr>
          <a:xfrm>
            <a:off x="365019" y="4883499"/>
            <a:ext cx="990955" cy="970208"/>
            <a:chOff x="0" y="0"/>
            <a:chExt cx="1981907" cy="1940414"/>
          </a:xfrm>
        </p:grpSpPr>
        <p:sp>
          <p:nvSpPr>
            <p:cNvPr id="764" name="Google Shape;764;p86"/>
            <p:cNvSpPr/>
            <p:nvPr/>
          </p:nvSpPr>
          <p:spPr>
            <a:xfrm>
              <a:off x="0" y="0"/>
              <a:ext cx="1981907" cy="1940414"/>
            </a:xfrm>
            <a:prstGeom prst="roundRect">
              <a:avLst>
                <a:gd fmla="val 16667" name="adj"/>
              </a:avLst>
            </a:prstGeom>
            <a:solidFill>
              <a:srgbClr val="FFFFFF"/>
            </a:solidFill>
            <a:ln cap="flat" cmpd="sng" w="63500">
              <a:solidFill>
                <a:srgbClr val="2185C5"/>
              </a:solidFill>
              <a:prstDash val="solid"/>
              <a:round/>
              <a:headEnd len="sm" w="sm" type="none"/>
              <a:tailEnd len="sm" w="sm" type="none"/>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765" name="Google Shape;765;p86"/>
            <p:cNvSpPr txBox="1"/>
            <p:nvPr/>
          </p:nvSpPr>
          <p:spPr>
            <a:xfrm>
              <a:off x="250510" y="570097"/>
              <a:ext cx="1480890" cy="800219"/>
            </a:xfrm>
            <a:prstGeom prst="rect">
              <a:avLst/>
            </a:prstGeom>
            <a:noFill/>
            <a:ln>
              <a:noFill/>
            </a:ln>
          </p:spPr>
          <p:txBody>
            <a:bodyPr anchorCtr="0" anchor="ctr" bIns="60950" lIns="60950" spcFirstLastPara="1" rIns="60950" wrap="square" tIns="60950">
              <a:spAutoFit/>
            </a:bodyPr>
            <a:lstStyle/>
            <a:p>
              <a:pPr indent="0" lvl="0" marL="0" marR="0" rtl="0" algn="l">
                <a:lnSpc>
                  <a:spcPct val="100000"/>
                </a:lnSpc>
                <a:spcBef>
                  <a:spcPts val="0"/>
                </a:spcBef>
                <a:spcAft>
                  <a:spcPts val="0"/>
                </a:spcAft>
                <a:buNone/>
              </a:pPr>
              <a:r>
                <a:rPr b="1" i="0" lang="en-CN" sz="1800" u="none" cap="none" strike="noStrike">
                  <a:solidFill>
                    <a:srgbClr val="677480"/>
                  </a:solidFill>
                  <a:latin typeface="Arial"/>
                  <a:ea typeface="Arial"/>
                  <a:cs typeface="Arial"/>
                  <a:sym typeface="Arial"/>
                </a:rPr>
                <a:t>bZx</a:t>
              </a:r>
              <a:endParaRPr/>
            </a:p>
          </p:txBody>
        </p:sp>
      </p:grpSp>
      <p:sp>
        <p:nvSpPr>
          <p:cNvPr id="766" name="Google Shape;766;p86"/>
          <p:cNvSpPr/>
          <p:nvPr/>
        </p:nvSpPr>
        <p:spPr>
          <a:xfrm>
            <a:off x="2662411" y="4599682"/>
            <a:ext cx="2375125" cy="1537840"/>
          </a:xfrm>
          <a:prstGeom prst="roundRect">
            <a:avLst>
              <a:gd fmla="val 20498" name="adj"/>
            </a:avLst>
          </a:prstGeom>
          <a:solidFill>
            <a:srgbClr val="FFFFFF"/>
          </a:solidFill>
          <a:ln cap="flat" cmpd="sng" w="63500">
            <a:solidFill>
              <a:srgbClr val="FF2600"/>
            </a:solidFill>
            <a:prstDash val="solid"/>
            <a:round/>
            <a:headEnd len="sm" w="sm" type="none"/>
            <a:tailEnd len="sm" w="sm" type="none"/>
          </a:ln>
          <a:effectLst>
            <a:outerShdw blurRad="101600" rotWithShape="0" dir="5400000" dist="50800">
              <a:srgbClr val="000000">
                <a:alpha val="34901"/>
              </a:srgbClr>
            </a:outerShdw>
          </a:effectLst>
        </p:spPr>
        <p:txBody>
          <a:bodyPr anchorCtr="0" anchor="ctr" bIns="60950" lIns="60950" spcFirstLastPara="1" rIns="60950" wrap="square" tIns="60950">
            <a:noAutofit/>
          </a:bodyPr>
          <a:lstStyle/>
          <a:p>
            <a:pPr indent="0" lvl="0" marL="0" marR="0" rtl="0" algn="l">
              <a:lnSpc>
                <a:spcPct val="100000"/>
              </a:lnSpc>
              <a:spcBef>
                <a:spcPts val="0"/>
              </a:spcBef>
              <a:spcAft>
                <a:spcPts val="0"/>
              </a:spcAft>
              <a:buNone/>
            </a:pPr>
            <a:r>
              <a:rPr b="1" i="0" lang="en-CN" sz="1800" u="none" cap="none" strike="noStrike">
                <a:solidFill>
                  <a:srgbClr val="677480"/>
                </a:solidFill>
                <a:latin typeface="Arial"/>
                <a:ea typeface="Arial"/>
                <a:cs typeface="Arial"/>
                <a:sym typeface="Arial"/>
              </a:rPr>
              <a:t>Adversary</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CN" sz="1800" u="none" cap="none" strike="noStrike">
                <a:solidFill>
                  <a:srgbClr val="677480"/>
                </a:solidFill>
                <a:latin typeface="Arial"/>
                <a:ea typeface="Arial"/>
                <a:cs typeface="Arial"/>
                <a:sym typeface="Arial"/>
              </a:rPr>
              <a:t>9,881.41 ETH</a:t>
            </a:r>
            <a:endParaRPr/>
          </a:p>
        </p:txBody>
      </p:sp>
      <p:sp>
        <p:nvSpPr>
          <p:cNvPr id="767" name="Google Shape;767;p86"/>
          <p:cNvSpPr/>
          <p:nvPr/>
        </p:nvSpPr>
        <p:spPr>
          <a:xfrm>
            <a:off x="9523157" y="1330205"/>
            <a:ext cx="2408992" cy="2358557"/>
          </a:xfrm>
          <a:prstGeom prst="roundRect">
            <a:avLst>
              <a:gd fmla="val 16667" name="adj"/>
            </a:avLst>
          </a:prstGeom>
          <a:solidFill>
            <a:srgbClr val="FFFFFF"/>
          </a:solidFill>
          <a:ln cap="flat" cmpd="sng" w="63500">
            <a:solidFill>
              <a:srgbClr val="2185C5"/>
            </a:solidFill>
            <a:prstDash val="solid"/>
            <a:round/>
            <a:headEnd len="sm" w="sm" type="none"/>
            <a:tailEnd len="sm" w="sm" type="none"/>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None/>
            </a:pPr>
            <a:r>
              <a:rPr b="0" i="0" lang="en-CN" sz="1800" u="none" cap="none" strike="noStrike">
                <a:solidFill>
                  <a:srgbClr val="677480"/>
                </a:solidFill>
                <a:latin typeface="Arial"/>
                <a:ea typeface="Arial"/>
                <a:cs typeface="Arial"/>
                <a:sym typeface="Arial"/>
              </a:rPr>
              <a:t>Uniswap</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CN" sz="1800" u="none" cap="none" strike="noStrike">
                <a:solidFill>
                  <a:srgbClr val="677480"/>
                </a:solidFill>
                <a:latin typeface="Arial"/>
                <a:ea typeface="Arial"/>
                <a:cs typeface="Arial"/>
                <a:sym typeface="Arial"/>
              </a:rPr>
              <a:t>1,419.76 ETH</a:t>
            </a:r>
            <a:endParaRPr/>
          </a:p>
          <a:p>
            <a:pPr indent="0" lvl="0" marL="0" marR="0" rtl="0" algn="l">
              <a:lnSpc>
                <a:spcPct val="100000"/>
              </a:lnSpc>
              <a:spcBef>
                <a:spcPts val="0"/>
              </a:spcBef>
              <a:spcAft>
                <a:spcPts val="0"/>
              </a:spcAft>
              <a:buNone/>
            </a:pPr>
            <a:r>
              <a:rPr b="0" i="0" lang="en-CN" sz="1800" u="none" cap="none" strike="noStrike">
                <a:solidFill>
                  <a:srgbClr val="677480"/>
                </a:solidFill>
                <a:latin typeface="Arial"/>
                <a:ea typeface="Arial"/>
                <a:cs typeface="Arial"/>
                <a:sym typeface="Arial"/>
              </a:rPr>
              <a:t>151,021.42 sUSD</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CN" sz="1800" u="none" cap="none" strike="noStrike">
                <a:solidFill>
                  <a:srgbClr val="FF2600"/>
                </a:solidFill>
                <a:latin typeface="Arial"/>
                <a:ea typeface="Arial"/>
                <a:cs typeface="Arial"/>
                <a:sym typeface="Arial"/>
              </a:rPr>
              <a:t>Price:</a:t>
            </a:r>
            <a:endParaRPr/>
          </a:p>
          <a:p>
            <a:pPr indent="0" lvl="0" marL="0" marR="0" rtl="0" algn="l">
              <a:lnSpc>
                <a:spcPct val="100000"/>
              </a:lnSpc>
              <a:spcBef>
                <a:spcPts val="0"/>
              </a:spcBef>
              <a:spcAft>
                <a:spcPts val="0"/>
              </a:spcAft>
              <a:buNone/>
            </a:pPr>
            <a:r>
              <a:rPr b="0" i="0" lang="en-CN" sz="1800" u="none" cap="none" strike="noStrike">
                <a:solidFill>
                  <a:srgbClr val="FF2600"/>
                </a:solidFill>
                <a:latin typeface="Arial"/>
                <a:ea typeface="Arial"/>
                <a:cs typeface="Arial"/>
                <a:sym typeface="Arial"/>
              </a:rPr>
              <a:t>106.05 sUSD/ETH</a:t>
            </a:r>
            <a:endParaRPr/>
          </a:p>
        </p:txBody>
      </p:sp>
      <p:sp>
        <p:nvSpPr>
          <p:cNvPr id="768" name="Google Shape;768;p86"/>
          <p:cNvSpPr/>
          <p:nvPr/>
        </p:nvSpPr>
        <p:spPr>
          <a:xfrm>
            <a:off x="9523157" y="3933632"/>
            <a:ext cx="2408992" cy="2358557"/>
          </a:xfrm>
          <a:prstGeom prst="roundRect">
            <a:avLst>
              <a:gd fmla="val 16667" name="adj"/>
            </a:avLst>
          </a:prstGeom>
          <a:solidFill>
            <a:srgbClr val="FFFFFF"/>
          </a:solidFill>
          <a:ln cap="flat" cmpd="sng" w="63500">
            <a:solidFill>
              <a:srgbClr val="2185C5"/>
            </a:solidFill>
            <a:prstDash val="solid"/>
            <a:round/>
            <a:headEnd len="sm" w="sm" type="none"/>
            <a:tailEnd len="sm" w="sm" type="none"/>
          </a:ln>
        </p:spPr>
        <p:txBody>
          <a:bodyPr anchorCtr="0" anchor="ctr" bIns="60950" lIns="60950" spcFirstLastPara="1" rIns="60950" wrap="square" tIns="60950">
            <a:noAutofit/>
          </a:bodyPr>
          <a:lstStyle/>
          <a:p>
            <a:pPr indent="0" lvl="0" marL="0" marR="0" rtl="0" algn="l">
              <a:lnSpc>
                <a:spcPct val="100000"/>
              </a:lnSpc>
              <a:spcBef>
                <a:spcPts val="0"/>
              </a:spcBef>
              <a:spcAft>
                <a:spcPts val="0"/>
              </a:spcAft>
              <a:buNone/>
            </a:pPr>
            <a:r>
              <a:rPr b="0" i="0" lang="en-CN" sz="1800" u="none" cap="none" strike="noStrike">
                <a:solidFill>
                  <a:srgbClr val="677480"/>
                </a:solidFill>
                <a:latin typeface="Arial"/>
                <a:ea typeface="Arial"/>
                <a:cs typeface="Arial"/>
                <a:sym typeface="Arial"/>
              </a:rPr>
              <a:t>Kyber Reserve</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CN" sz="1800" u="none" cap="none" strike="noStrike">
                <a:solidFill>
                  <a:srgbClr val="677480"/>
                </a:solidFill>
                <a:latin typeface="Arial"/>
                <a:ea typeface="Arial"/>
                <a:cs typeface="Arial"/>
                <a:sym typeface="Arial"/>
              </a:rPr>
              <a:t>360.91 ETH</a:t>
            </a:r>
            <a:endParaRPr/>
          </a:p>
          <a:p>
            <a:pPr indent="0" lvl="0" marL="0" marR="0" rtl="0" algn="l">
              <a:lnSpc>
                <a:spcPct val="100000"/>
              </a:lnSpc>
              <a:spcBef>
                <a:spcPts val="0"/>
              </a:spcBef>
              <a:spcAft>
                <a:spcPts val="0"/>
              </a:spcAft>
              <a:buNone/>
            </a:pPr>
            <a:r>
              <a:rPr b="0" i="0" lang="en-CN" sz="1800" u="none" cap="none" strike="noStrike">
                <a:solidFill>
                  <a:srgbClr val="677480"/>
                </a:solidFill>
                <a:latin typeface="Arial"/>
                <a:ea typeface="Arial"/>
                <a:cs typeface="Arial"/>
                <a:sym typeface="Arial"/>
              </a:rPr>
              <a:t>44,317.80 sUSD</a:t>
            </a:r>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CN" sz="1800" u="none" cap="none" strike="noStrike">
                <a:solidFill>
                  <a:srgbClr val="FF2600"/>
                </a:solidFill>
                <a:latin typeface="Arial"/>
                <a:ea typeface="Arial"/>
                <a:cs typeface="Arial"/>
                <a:sym typeface="Arial"/>
              </a:rPr>
              <a:t>Price:</a:t>
            </a:r>
            <a:endParaRPr/>
          </a:p>
          <a:p>
            <a:pPr indent="0" lvl="0" marL="0" marR="0" rtl="0" algn="l">
              <a:lnSpc>
                <a:spcPct val="100000"/>
              </a:lnSpc>
              <a:spcBef>
                <a:spcPts val="0"/>
              </a:spcBef>
              <a:spcAft>
                <a:spcPts val="0"/>
              </a:spcAft>
              <a:buNone/>
            </a:pPr>
            <a:r>
              <a:rPr b="0" i="0" lang="en-CN" sz="1800" u="none" cap="none" strike="noStrike">
                <a:solidFill>
                  <a:srgbClr val="FF2600"/>
                </a:solidFill>
                <a:latin typeface="Arial"/>
                <a:ea typeface="Arial"/>
                <a:cs typeface="Arial"/>
                <a:sym typeface="Arial"/>
              </a:rPr>
              <a:t>108.44 sUSD/ETH</a:t>
            </a:r>
            <a:endParaRPr/>
          </a:p>
        </p:txBody>
      </p:sp>
      <p:sp>
        <p:nvSpPr>
          <p:cNvPr id="769" name="Google Shape;769;p86"/>
          <p:cNvSpPr/>
          <p:nvPr/>
        </p:nvSpPr>
        <p:spPr>
          <a:xfrm>
            <a:off x="7410001" y="4813936"/>
            <a:ext cx="1693334" cy="1109334"/>
          </a:xfrm>
          <a:prstGeom prst="roundRect">
            <a:avLst>
              <a:gd fmla="val 22897" name="adj"/>
            </a:avLst>
          </a:prstGeom>
          <a:solidFill>
            <a:srgbClr val="FFFFFF"/>
          </a:solidFill>
          <a:ln cap="flat" cmpd="sng" w="63500">
            <a:solidFill>
              <a:srgbClr val="2185C5"/>
            </a:solidFill>
            <a:prstDash val="solid"/>
            <a:round/>
            <a:headEnd len="sm" w="sm" type="none"/>
            <a:tailEnd len="sm" w="sm" type="none"/>
          </a:ln>
          <a:effectLst>
            <a:outerShdw blurRad="101600" rotWithShape="0" dir="5400000" dist="50800">
              <a:srgbClr val="000000">
                <a:alpha val="34901"/>
              </a:srgbClr>
            </a:outerShdw>
          </a:effectLst>
        </p:spPr>
        <p:txBody>
          <a:bodyPr anchorCtr="0" anchor="ctr" bIns="60950" lIns="60950" spcFirstLastPara="1" rIns="60950" wrap="square" tIns="60950">
            <a:noAutofit/>
          </a:bodyPr>
          <a:lstStyle/>
          <a:p>
            <a:pPr indent="0" lvl="0" marL="0" marR="0" rtl="0" algn="l">
              <a:lnSpc>
                <a:spcPct val="100000"/>
              </a:lnSpc>
              <a:spcBef>
                <a:spcPts val="0"/>
              </a:spcBef>
              <a:spcAft>
                <a:spcPts val="0"/>
              </a:spcAft>
              <a:buNone/>
            </a:pPr>
            <a:r>
              <a:rPr b="1" i="0" lang="en-CN" sz="1800" u="none" cap="none" strike="noStrike">
                <a:solidFill>
                  <a:srgbClr val="677480"/>
                </a:solidFill>
                <a:latin typeface="Arial"/>
                <a:ea typeface="Arial"/>
                <a:cs typeface="Arial"/>
                <a:sym typeface="Arial"/>
              </a:rPr>
              <a:t>Synthetix</a:t>
            </a:r>
            <a:endParaRPr/>
          </a:p>
        </p:txBody>
      </p:sp>
      <p:cxnSp>
        <p:nvCxnSpPr>
          <p:cNvPr id="770" name="Google Shape;770;p86"/>
          <p:cNvCxnSpPr/>
          <p:nvPr/>
        </p:nvCxnSpPr>
        <p:spPr>
          <a:xfrm flipH="1">
            <a:off x="1352301" y="5161198"/>
            <a:ext cx="1314045" cy="1"/>
          </a:xfrm>
          <a:prstGeom prst="straightConnector1">
            <a:avLst/>
          </a:prstGeom>
          <a:noFill/>
          <a:ln cap="flat" cmpd="sng" w="63500">
            <a:solidFill>
              <a:srgbClr val="2185C5"/>
            </a:solidFill>
            <a:prstDash val="solid"/>
            <a:round/>
            <a:headEnd len="sm" w="sm" type="none"/>
            <a:tailEnd len="med" w="med" type="triangle"/>
          </a:ln>
          <a:effectLst>
            <a:outerShdw blurRad="101600" rotWithShape="0" dir="5400000" dist="50800">
              <a:srgbClr val="000000">
                <a:alpha val="37647"/>
              </a:srgbClr>
            </a:outerShdw>
          </a:effectLst>
        </p:spPr>
      </p:cxnSp>
      <p:cxnSp>
        <p:nvCxnSpPr>
          <p:cNvPr id="771" name="Google Shape;771;p86"/>
          <p:cNvCxnSpPr/>
          <p:nvPr/>
        </p:nvCxnSpPr>
        <p:spPr>
          <a:xfrm>
            <a:off x="1360450" y="5332993"/>
            <a:ext cx="1314045" cy="1"/>
          </a:xfrm>
          <a:prstGeom prst="straightConnector1">
            <a:avLst/>
          </a:prstGeom>
          <a:noFill/>
          <a:ln cap="flat" cmpd="sng" w="63500">
            <a:solidFill>
              <a:srgbClr val="2185C5"/>
            </a:solidFill>
            <a:prstDash val="solid"/>
            <a:round/>
            <a:headEnd len="sm" w="sm" type="none"/>
            <a:tailEnd len="med" w="med" type="triangle"/>
          </a:ln>
          <a:effectLst>
            <a:outerShdw blurRad="101600" rotWithShape="0" dir="5400000" dist="50800">
              <a:srgbClr val="000000">
                <a:alpha val="37647"/>
              </a:srgbClr>
            </a:outerShdw>
          </a:effectLst>
        </p:spPr>
      </p:cxnSp>
      <p:sp>
        <p:nvSpPr>
          <p:cNvPr id="772" name="Google Shape;772;p86"/>
          <p:cNvSpPr txBox="1"/>
          <p:nvPr/>
        </p:nvSpPr>
        <p:spPr>
          <a:xfrm>
            <a:off x="908249" y="4535932"/>
            <a:ext cx="2126501" cy="677108"/>
          </a:xfrm>
          <a:prstGeom prst="rect">
            <a:avLst/>
          </a:prstGeom>
          <a:noFill/>
          <a:ln>
            <a:noFill/>
          </a:ln>
        </p:spPr>
        <p:txBody>
          <a:bodyPr anchorCtr="0" anchor="t" bIns="60950" lIns="60950" spcFirstLastPara="1" rIns="60950" wrap="square" tIns="60950">
            <a:spAutoFit/>
          </a:bodyPr>
          <a:lstStyle/>
          <a:p>
            <a:pPr indent="0" lvl="0" marL="0" marR="0" rtl="0" algn="ctr">
              <a:lnSpc>
                <a:spcPct val="100000"/>
              </a:lnSpc>
              <a:spcBef>
                <a:spcPts val="0"/>
              </a:spcBef>
              <a:spcAft>
                <a:spcPts val="0"/>
              </a:spcAft>
              <a:buNone/>
            </a:pPr>
            <a:r>
              <a:rPr b="0" i="0" lang="en-CN" sz="1800" u="none" cap="none" strike="noStrike">
                <a:solidFill>
                  <a:srgbClr val="677480"/>
                </a:solidFill>
                <a:latin typeface="Arial"/>
                <a:ea typeface="Arial"/>
                <a:cs typeface="Arial"/>
                <a:sym typeface="Arial"/>
              </a:rPr>
              <a:t>1,099,841.39</a:t>
            </a:r>
            <a:endParaRPr b="0" i="0" sz="1800" u="none" cap="none" strike="noStrike">
              <a:solidFill>
                <a:srgbClr val="677480"/>
              </a:solidFill>
              <a:latin typeface="Arial"/>
              <a:ea typeface="Arial"/>
              <a:cs typeface="Arial"/>
              <a:sym typeface="Arial"/>
            </a:endParaRPr>
          </a:p>
          <a:p>
            <a:pPr indent="0" lvl="0" marL="0" marR="0" rtl="0" algn="ctr">
              <a:lnSpc>
                <a:spcPct val="100000"/>
              </a:lnSpc>
              <a:spcBef>
                <a:spcPts val="0"/>
              </a:spcBef>
              <a:spcAft>
                <a:spcPts val="0"/>
              </a:spcAft>
              <a:buNone/>
            </a:pPr>
            <a:r>
              <a:rPr b="0" i="0" lang="en-CN" sz="1800" u="none" cap="none" strike="noStrike">
                <a:solidFill>
                  <a:srgbClr val="677480"/>
                </a:solidFill>
                <a:latin typeface="Arial"/>
                <a:ea typeface="Arial"/>
                <a:cs typeface="Arial"/>
                <a:sym typeface="Arial"/>
              </a:rPr>
              <a:t>sUSD</a:t>
            </a:r>
            <a:endParaRPr b="0" i="0" sz="1800" u="none" cap="none" strike="noStrike">
              <a:solidFill>
                <a:srgbClr val="677480"/>
              </a:solidFill>
              <a:latin typeface="Arial"/>
              <a:ea typeface="Arial"/>
              <a:cs typeface="Arial"/>
              <a:sym typeface="Arial"/>
            </a:endParaRPr>
          </a:p>
        </p:txBody>
      </p:sp>
      <p:sp>
        <p:nvSpPr>
          <p:cNvPr id="773" name="Google Shape;773;p86"/>
          <p:cNvSpPr txBox="1"/>
          <p:nvPr/>
        </p:nvSpPr>
        <p:spPr>
          <a:xfrm>
            <a:off x="1199796" y="5478499"/>
            <a:ext cx="1566046" cy="677108"/>
          </a:xfrm>
          <a:prstGeom prst="rect">
            <a:avLst/>
          </a:prstGeom>
          <a:noFill/>
          <a:ln>
            <a:noFill/>
          </a:ln>
        </p:spPr>
        <p:txBody>
          <a:bodyPr anchorCtr="0" anchor="t" bIns="60950" lIns="60950" spcFirstLastPara="1" rIns="60950" wrap="square" tIns="60950">
            <a:spAutoFit/>
          </a:bodyPr>
          <a:lstStyle/>
          <a:p>
            <a:pPr indent="0" lvl="0" marL="0" marR="0" rtl="0" algn="ctr">
              <a:lnSpc>
                <a:spcPct val="100000"/>
              </a:lnSpc>
              <a:spcBef>
                <a:spcPts val="0"/>
              </a:spcBef>
              <a:spcAft>
                <a:spcPts val="0"/>
              </a:spcAft>
              <a:buNone/>
            </a:pPr>
            <a:r>
              <a:rPr b="0" i="0" lang="en-CN" sz="1800" u="none" cap="none" strike="noStrike">
                <a:solidFill>
                  <a:srgbClr val="677480"/>
                </a:solidFill>
                <a:latin typeface="Arial"/>
                <a:ea typeface="Arial"/>
                <a:cs typeface="Arial"/>
                <a:sym typeface="Arial"/>
              </a:rPr>
              <a:t>6,799.27</a:t>
            </a:r>
            <a:endParaRPr b="0" i="0" sz="1800" u="none" cap="none" strike="noStrike">
              <a:solidFill>
                <a:srgbClr val="677480"/>
              </a:solidFill>
              <a:latin typeface="Arial"/>
              <a:ea typeface="Arial"/>
              <a:cs typeface="Arial"/>
              <a:sym typeface="Arial"/>
            </a:endParaRPr>
          </a:p>
          <a:p>
            <a:pPr indent="0" lvl="0" marL="0" marR="0" rtl="0" algn="ctr">
              <a:lnSpc>
                <a:spcPct val="100000"/>
              </a:lnSpc>
              <a:spcBef>
                <a:spcPts val="0"/>
              </a:spcBef>
              <a:spcAft>
                <a:spcPts val="0"/>
              </a:spcAft>
              <a:buNone/>
            </a:pPr>
            <a:r>
              <a:rPr b="0" i="0" lang="en-CN" sz="1800" u="none" cap="none" strike="noStrike">
                <a:solidFill>
                  <a:srgbClr val="677480"/>
                </a:solidFill>
                <a:latin typeface="Arial"/>
                <a:ea typeface="Arial"/>
                <a:cs typeface="Arial"/>
                <a:sym typeface="Arial"/>
              </a:rPr>
              <a:t>ETH</a:t>
            </a:r>
            <a:endParaRPr/>
          </a:p>
        </p:txBody>
      </p:sp>
      <p:sp>
        <p:nvSpPr>
          <p:cNvPr id="774" name="Google Shape;774;p86"/>
          <p:cNvSpPr/>
          <p:nvPr/>
        </p:nvSpPr>
        <p:spPr>
          <a:xfrm>
            <a:off x="829312" y="2699912"/>
            <a:ext cx="8707729" cy="2179123"/>
          </a:xfrm>
          <a:custGeom>
            <a:rect b="b" l="l" r="r" t="t"/>
            <a:pathLst>
              <a:path extrusionOk="0" h="21600" w="21600">
                <a:moveTo>
                  <a:pt x="0" y="21600"/>
                </a:moveTo>
                <a:lnTo>
                  <a:pt x="8" y="16033"/>
                </a:lnTo>
                <a:lnTo>
                  <a:pt x="20473" y="15801"/>
                </a:lnTo>
                <a:lnTo>
                  <a:pt x="20475" y="40"/>
                </a:lnTo>
                <a:lnTo>
                  <a:pt x="21600" y="0"/>
                </a:lnTo>
              </a:path>
            </a:pathLst>
          </a:custGeom>
          <a:noFill/>
          <a:ln cap="flat" cmpd="sng" w="63500">
            <a:solidFill>
              <a:srgbClr val="2185C5"/>
            </a:solidFill>
            <a:prstDash val="dot"/>
            <a:miter lim="400000"/>
            <a:headEnd len="med" w="med" type="triangle"/>
            <a:tailEnd len="sm" w="sm" type="none"/>
          </a:ln>
          <a:effectLst>
            <a:outerShdw blurRad="101600" rotWithShape="0" dir="5400000" dist="50800">
              <a:srgbClr val="000000">
                <a:alpha val="37647"/>
              </a:srgbClr>
            </a:outerShdw>
          </a:effectLst>
        </p:spPr>
        <p:txBody>
          <a:bodyPr anchorCtr="0" anchor="t" bIns="60950" lIns="60950" spcFirstLastPara="1" rIns="60950" wrap="square" tIns="6095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cxnSp>
        <p:nvCxnSpPr>
          <p:cNvPr id="775" name="Google Shape;775;p86"/>
          <p:cNvCxnSpPr/>
          <p:nvPr/>
        </p:nvCxnSpPr>
        <p:spPr>
          <a:xfrm>
            <a:off x="9113785" y="4289130"/>
            <a:ext cx="402977" cy="3360"/>
          </a:xfrm>
          <a:prstGeom prst="straightConnector1">
            <a:avLst/>
          </a:prstGeom>
          <a:noFill/>
          <a:ln cap="flat" cmpd="sng" w="63500">
            <a:solidFill>
              <a:srgbClr val="2185C5"/>
            </a:solidFill>
            <a:prstDash val="dot"/>
            <a:miter lim="400000"/>
            <a:headEnd len="sm" w="sm" type="none"/>
            <a:tailEnd len="sm" w="sm" type="none"/>
          </a:ln>
          <a:effectLst>
            <a:outerShdw blurRad="101600" rotWithShape="0" dir="5400000" dist="50800">
              <a:srgbClr val="000000">
                <a:alpha val="37647"/>
              </a:srgbClr>
            </a:outerShdw>
          </a:effectLst>
        </p:spPr>
      </p:cxnSp>
      <p:sp>
        <p:nvSpPr>
          <p:cNvPr id="776" name="Google Shape;776;p8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CN"/>
              <a:t>bZx – Oracle Manipulation – February 2020</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81" name="Shape 781"/>
        <p:cNvGrpSpPr/>
        <p:nvPr/>
      </p:nvGrpSpPr>
      <p:grpSpPr>
        <a:xfrm>
          <a:off x="0" y="0"/>
          <a:ext cx="0" cy="0"/>
          <a:chOff x="0" y="0"/>
          <a:chExt cx="0" cy="0"/>
        </a:xfrm>
      </p:grpSpPr>
      <p:sp>
        <p:nvSpPr>
          <p:cNvPr id="782" name="Google Shape;782;p87"/>
          <p:cNvSpPr txBox="1"/>
          <p:nvPr>
            <p:ph type="title"/>
          </p:nvPr>
        </p:nvSpPr>
        <p:spPr>
          <a:xfrm>
            <a:off x="2213171" y="2914650"/>
            <a:ext cx="7765657" cy="1028700"/>
          </a:xfrm>
          <a:prstGeom prst="rect">
            <a:avLst/>
          </a:prstGeom>
          <a:noFill/>
          <a:ln>
            <a:noFill/>
          </a:ln>
        </p:spPr>
        <p:txBody>
          <a:bodyPr anchorCtr="0" anchor="ctr" bIns="41125" lIns="82275" spcFirstLastPara="1" rIns="82275" wrap="square" tIns="41125">
            <a:noAutofit/>
          </a:bodyPr>
          <a:lstStyle/>
          <a:p>
            <a:pPr indent="0" lvl="0" marL="0" rtl="0" algn="ctr">
              <a:lnSpc>
                <a:spcPct val="90000"/>
              </a:lnSpc>
              <a:spcBef>
                <a:spcPts val="0"/>
              </a:spcBef>
              <a:spcAft>
                <a:spcPts val="0"/>
              </a:spcAft>
              <a:buSzPts val="1800"/>
              <a:buNone/>
            </a:pPr>
            <a:r>
              <a:rPr lang="en-CN"/>
              <a:t>.. one more thing</a:t>
            </a:r>
            <a:endParaRPr/>
          </a:p>
        </p:txBody>
      </p:sp>
      <p:sp>
        <p:nvSpPr>
          <p:cNvPr id="783" name="Google Shape;783;p87"/>
          <p:cNvSpPr txBox="1"/>
          <p:nvPr/>
        </p:nvSpPr>
        <p:spPr>
          <a:xfrm>
            <a:off x="9296400" y="5963605"/>
            <a:ext cx="1920240" cy="428626"/>
          </a:xfrm>
          <a:prstGeom prst="rect">
            <a:avLst/>
          </a:prstGeom>
          <a:noFill/>
          <a:ln>
            <a:noFill/>
          </a:ln>
        </p:spPr>
        <p:txBody>
          <a:bodyPr anchorCtr="0" anchor="t" bIns="41125" lIns="82275" spcFirstLastPara="1" rIns="82275" wrap="square" tIns="41125">
            <a:noAutofit/>
          </a:bodyPr>
          <a:lstStyle/>
          <a:p>
            <a:pPr indent="0" lvl="0" marL="0" marR="0" rtl="0" algn="r">
              <a:lnSpc>
                <a:spcPct val="100000"/>
              </a:lnSpc>
              <a:spcBef>
                <a:spcPts val="0"/>
              </a:spcBef>
              <a:spcAft>
                <a:spcPts val="0"/>
              </a:spcAft>
              <a:buNone/>
            </a:pPr>
            <a:fld id="{00000000-1234-1234-1234-123412341234}" type="slidenum">
              <a:rPr b="0" i="0" lang="en-CN" sz="1260" u="none" cap="none" strike="noStrike">
                <a:solidFill>
                  <a:schemeClr val="dk1"/>
                </a:solidFill>
                <a:latin typeface="Arial"/>
                <a:ea typeface="Arial"/>
                <a:cs typeface="Arial"/>
                <a:sym typeface="Arial"/>
              </a:rPr>
              <a:t>‹#›</a:t>
            </a:fld>
            <a:endParaRPr b="0" i="0" sz="1260" u="none" cap="none" strike="noStrike">
              <a:solidFill>
                <a:schemeClr val="dk1"/>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88" name="Shape 788"/>
        <p:cNvGrpSpPr/>
        <p:nvPr/>
      </p:nvGrpSpPr>
      <p:grpSpPr>
        <a:xfrm>
          <a:off x="0" y="0"/>
          <a:ext cx="0" cy="0"/>
          <a:chOff x="0" y="0"/>
          <a:chExt cx="0" cy="0"/>
        </a:xfrm>
      </p:grpSpPr>
      <p:sp>
        <p:nvSpPr>
          <p:cNvPr id="789" name="Google Shape;789;p88"/>
          <p:cNvSpPr txBox="1"/>
          <p:nvPr/>
        </p:nvSpPr>
        <p:spPr>
          <a:xfrm>
            <a:off x="9296400" y="5963605"/>
            <a:ext cx="1920240" cy="428626"/>
          </a:xfrm>
          <a:prstGeom prst="rect">
            <a:avLst/>
          </a:prstGeom>
          <a:noFill/>
          <a:ln>
            <a:noFill/>
          </a:ln>
        </p:spPr>
        <p:txBody>
          <a:bodyPr anchorCtr="0" anchor="t" bIns="41125" lIns="82275" spcFirstLastPara="1" rIns="82275" wrap="square" tIns="41125">
            <a:noAutofit/>
          </a:bodyPr>
          <a:lstStyle/>
          <a:p>
            <a:pPr indent="0" lvl="0" marL="0" marR="0" rtl="0" algn="r">
              <a:lnSpc>
                <a:spcPct val="100000"/>
              </a:lnSpc>
              <a:spcBef>
                <a:spcPts val="0"/>
              </a:spcBef>
              <a:spcAft>
                <a:spcPts val="0"/>
              </a:spcAft>
              <a:buNone/>
            </a:pPr>
            <a:fld id="{00000000-1234-1234-1234-123412341234}" type="slidenum">
              <a:rPr b="0" i="0" lang="en-CN" sz="1260" u="none" cap="none" strike="noStrike">
                <a:solidFill>
                  <a:schemeClr val="dk1"/>
                </a:solidFill>
                <a:latin typeface="Arial"/>
                <a:ea typeface="Arial"/>
                <a:cs typeface="Arial"/>
                <a:sym typeface="Arial"/>
              </a:rPr>
              <a:t>‹#›</a:t>
            </a:fld>
            <a:endParaRPr b="0" i="0" sz="1260" u="none" cap="none" strike="noStrike">
              <a:solidFill>
                <a:schemeClr val="dk1"/>
              </a:solidFill>
              <a:latin typeface="Arial"/>
              <a:ea typeface="Arial"/>
              <a:cs typeface="Arial"/>
              <a:sym typeface="Arial"/>
            </a:endParaRPr>
          </a:p>
        </p:txBody>
      </p:sp>
      <p:sp>
        <p:nvSpPr>
          <p:cNvPr id="790" name="Google Shape;790;p88"/>
          <p:cNvSpPr txBox="1"/>
          <p:nvPr>
            <p:ph type="title"/>
          </p:nvPr>
        </p:nvSpPr>
        <p:spPr>
          <a:xfrm>
            <a:off x="2213171" y="465769"/>
            <a:ext cx="7765657" cy="1028700"/>
          </a:xfrm>
          <a:prstGeom prst="rect">
            <a:avLst/>
          </a:prstGeom>
          <a:noFill/>
          <a:ln>
            <a:noFill/>
          </a:ln>
        </p:spPr>
        <p:txBody>
          <a:bodyPr anchorCtr="0" anchor="ctr" bIns="41125" lIns="82275" spcFirstLastPara="1" rIns="82275" wrap="square" tIns="41125">
            <a:noAutofit/>
          </a:bodyPr>
          <a:lstStyle/>
          <a:p>
            <a:pPr indent="0" lvl="0" marL="0" rtl="0" algn="ctr">
              <a:lnSpc>
                <a:spcPct val="90000"/>
              </a:lnSpc>
              <a:spcBef>
                <a:spcPts val="0"/>
              </a:spcBef>
              <a:spcAft>
                <a:spcPts val="0"/>
              </a:spcAft>
              <a:buSzPts val="1800"/>
              <a:buNone/>
            </a:pPr>
            <a:r>
              <a:rPr lang="en-CN"/>
              <a:t>Given the power of LLMs..</a:t>
            </a:r>
            <a:endParaRPr/>
          </a:p>
        </p:txBody>
      </p:sp>
      <p:pic>
        <p:nvPicPr>
          <p:cNvPr descr="A picture containing text, screenshot, document, font&#10;&#10;Description automatically generated" id="791" name="Google Shape;791;p88"/>
          <p:cNvPicPr preferRelativeResize="0"/>
          <p:nvPr/>
        </p:nvPicPr>
        <p:blipFill rotWithShape="1">
          <a:blip r:embed="rId3">
            <a:alphaModFix/>
          </a:blip>
          <a:srcRect b="0" l="0" r="0" t="0"/>
          <a:stretch/>
        </p:blipFill>
        <p:spPr>
          <a:xfrm>
            <a:off x="3299693" y="1590113"/>
            <a:ext cx="5592613" cy="774949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96" name="Shape 796"/>
        <p:cNvGrpSpPr/>
        <p:nvPr/>
      </p:nvGrpSpPr>
      <p:grpSpPr>
        <a:xfrm>
          <a:off x="0" y="0"/>
          <a:ext cx="0" cy="0"/>
          <a:chOff x="0" y="0"/>
          <a:chExt cx="0" cy="0"/>
        </a:xfrm>
      </p:grpSpPr>
      <p:sp>
        <p:nvSpPr>
          <p:cNvPr id="797" name="Google Shape;797;p89"/>
          <p:cNvSpPr txBox="1"/>
          <p:nvPr>
            <p:ph type="title"/>
          </p:nvPr>
        </p:nvSpPr>
        <p:spPr>
          <a:xfrm>
            <a:off x="609600" y="320040"/>
            <a:ext cx="10972800" cy="1028700"/>
          </a:xfrm>
          <a:prstGeom prst="rect">
            <a:avLst/>
          </a:prstGeom>
          <a:noFill/>
          <a:ln>
            <a:noFill/>
          </a:ln>
        </p:spPr>
        <p:txBody>
          <a:bodyPr anchorCtr="0" anchor="ctr" bIns="41125" lIns="82275" spcFirstLastPara="1" rIns="82275" wrap="square" tIns="41125">
            <a:noAutofit/>
          </a:bodyPr>
          <a:lstStyle/>
          <a:p>
            <a:pPr indent="0" lvl="0" marL="0" rtl="0" algn="l">
              <a:lnSpc>
                <a:spcPct val="90000"/>
              </a:lnSpc>
              <a:spcBef>
                <a:spcPts val="0"/>
              </a:spcBef>
              <a:spcAft>
                <a:spcPts val="0"/>
              </a:spcAft>
              <a:buClr>
                <a:schemeClr val="dk1"/>
              </a:buClr>
              <a:buSzPts val="1800"/>
              <a:buNone/>
            </a:pPr>
            <a:r>
              <a:rPr lang="en-CN"/>
              <a:t>Elastic Swap Attack (</a:t>
            </a:r>
            <a:r>
              <a:rPr b="0" i="0" lang="en-CN">
                <a:solidFill>
                  <a:srgbClr val="292929"/>
                </a:solidFill>
                <a:latin typeface="Source Code Pro"/>
                <a:ea typeface="Source Code Pro"/>
                <a:cs typeface="Source Code Pro"/>
                <a:sym typeface="Source Code Pro"/>
              </a:rPr>
              <a:t>Dec-</a:t>
            </a:r>
            <a:r>
              <a:rPr b="0" i="0" lang="en-CN">
                <a:solidFill>
                  <a:srgbClr val="1C00CF"/>
                </a:solidFill>
                <a:latin typeface="Source Code Pro"/>
                <a:ea typeface="Source Code Pro"/>
                <a:cs typeface="Source Code Pro"/>
                <a:sym typeface="Source Code Pro"/>
              </a:rPr>
              <a:t>13</a:t>
            </a:r>
            <a:r>
              <a:rPr b="0" i="0" lang="en-CN">
                <a:solidFill>
                  <a:srgbClr val="292929"/>
                </a:solidFill>
                <a:latin typeface="Source Code Pro"/>
                <a:ea typeface="Source Code Pro"/>
                <a:cs typeface="Source Code Pro"/>
                <a:sym typeface="Source Code Pro"/>
              </a:rPr>
              <a:t>-</a:t>
            </a:r>
            <a:r>
              <a:rPr b="0" i="0" lang="en-CN">
                <a:solidFill>
                  <a:srgbClr val="1C00CF"/>
                </a:solidFill>
                <a:latin typeface="Source Code Pro"/>
                <a:ea typeface="Source Code Pro"/>
                <a:cs typeface="Source Code Pro"/>
                <a:sym typeface="Source Code Pro"/>
              </a:rPr>
              <a:t>2022</a:t>
            </a:r>
            <a:r>
              <a:rPr lang="en-CN"/>
              <a:t>)</a:t>
            </a:r>
            <a:endParaRPr/>
          </a:p>
        </p:txBody>
      </p:sp>
      <p:sp>
        <p:nvSpPr>
          <p:cNvPr id="798" name="Google Shape;798;p89"/>
          <p:cNvSpPr txBox="1"/>
          <p:nvPr/>
        </p:nvSpPr>
        <p:spPr>
          <a:xfrm>
            <a:off x="2310540" y="1330473"/>
            <a:ext cx="9670102" cy="5093666"/>
          </a:xfrm>
          <a:prstGeom prst="rect">
            <a:avLst/>
          </a:prstGeom>
          <a:noFill/>
          <a:ln>
            <a:noFill/>
          </a:ln>
        </p:spPr>
        <p:txBody>
          <a:bodyPr anchorCtr="0" anchor="t" bIns="41125" lIns="82275" spcFirstLastPara="1" rIns="82275" wrap="square" tIns="41125">
            <a:spAutoFit/>
          </a:bodyPr>
          <a:lstStyle/>
          <a:p>
            <a:pPr indent="0" lvl="0" marL="0" marR="0" rtl="0" algn="l">
              <a:lnSpc>
                <a:spcPct val="100000"/>
              </a:lnSpc>
              <a:spcBef>
                <a:spcPts val="0"/>
              </a:spcBef>
              <a:spcAft>
                <a:spcPts val="0"/>
              </a:spcAft>
              <a:buNone/>
            </a:pPr>
            <a:r>
              <a:rPr b="0" i="0" lang="en-CN" sz="2400" u="none" cap="none" strike="noStrike">
                <a:solidFill>
                  <a:srgbClr val="292929"/>
                </a:solidFill>
                <a:latin typeface="Source Code Pro"/>
                <a:ea typeface="Source Code Pro"/>
                <a:cs typeface="Source Code Pro"/>
                <a:sym typeface="Source Code Pro"/>
              </a:rPr>
              <a:t>TX0 - “Attacker”</a:t>
            </a:r>
            <a:endParaRPr/>
          </a:p>
          <a:p>
            <a:pPr indent="0" lvl="0" marL="0" marR="0" rtl="0" algn="l">
              <a:lnSpc>
                <a:spcPct val="100000"/>
              </a:lnSpc>
              <a:spcBef>
                <a:spcPts val="0"/>
              </a:spcBef>
              <a:spcAft>
                <a:spcPts val="0"/>
              </a:spcAft>
              <a:buNone/>
            </a:pPr>
            <a:r>
              <a:rPr b="0" i="0" lang="en-CN" sz="2000" u="none" cap="none" strike="noStrike">
                <a:solidFill>
                  <a:srgbClr val="292929"/>
                </a:solidFill>
                <a:latin typeface="Source Code Pro"/>
                <a:ea typeface="Source Code Pro"/>
                <a:cs typeface="Source Code Pro"/>
                <a:sym typeface="Source Code Pro"/>
              </a:rPr>
              <a:t>Function </a:t>
            </a:r>
            <a:r>
              <a:rPr b="0" i="0" lang="en-CN" sz="2000" u="none" cap="none" strike="noStrike">
                <a:solidFill>
                  <a:srgbClr val="836C28"/>
                </a:solidFill>
                <a:latin typeface="Source Code Pro"/>
                <a:ea typeface="Source Code Pro"/>
                <a:cs typeface="Source Code Pro"/>
                <a:sym typeface="Source Code Pro"/>
              </a:rPr>
              <a:t>name</a:t>
            </a:r>
            <a:r>
              <a:rPr b="0" i="0" lang="en-CN" sz="2000" u="none" cap="none" strike="noStrike">
                <a:solidFill>
                  <a:srgbClr val="292929"/>
                </a:solidFill>
                <a:latin typeface="Source Code Pro"/>
                <a:ea typeface="Source Code Pro"/>
                <a:cs typeface="Source Code Pro"/>
                <a:sym typeface="Source Code Pro"/>
              </a:rPr>
              <a:t>: 	go()</a:t>
            </a:r>
            <a:endParaRPr/>
          </a:p>
          <a:p>
            <a:pPr indent="0" lvl="0" marL="0" marR="0" rtl="0" algn="l">
              <a:lnSpc>
                <a:spcPct val="100000"/>
              </a:lnSpc>
              <a:spcBef>
                <a:spcPts val="0"/>
              </a:spcBef>
              <a:spcAft>
                <a:spcPts val="0"/>
              </a:spcAft>
              <a:buNone/>
            </a:pPr>
            <a:r>
              <a:t/>
            </a:r>
            <a:endParaRPr b="0" i="0" sz="216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rPr b="0" i="0" lang="en-CN" sz="2400" u="none" cap="none" strike="noStrike">
                <a:solidFill>
                  <a:srgbClr val="292929"/>
                </a:solidFill>
                <a:latin typeface="Source Code Pro"/>
                <a:ea typeface="Source Code Pro"/>
                <a:cs typeface="Source Code Pro"/>
                <a:sym typeface="Source Code Pro"/>
              </a:rPr>
              <a:t>TX1 - “Attacker”</a:t>
            </a:r>
            <a:endParaRPr/>
          </a:p>
          <a:p>
            <a:pPr indent="0" lvl="0" marL="0" marR="0" rtl="0" algn="l">
              <a:lnSpc>
                <a:spcPct val="100000"/>
              </a:lnSpc>
              <a:spcBef>
                <a:spcPts val="0"/>
              </a:spcBef>
              <a:spcAft>
                <a:spcPts val="0"/>
              </a:spcAft>
              <a:buNone/>
            </a:pPr>
            <a:r>
              <a:rPr b="0" i="0" lang="en-CN" sz="2000" u="none" cap="none" strike="noStrike">
                <a:solidFill>
                  <a:srgbClr val="292929"/>
                </a:solidFill>
                <a:latin typeface="Source Code Pro"/>
                <a:ea typeface="Source Code Pro"/>
                <a:cs typeface="Source Code Pro"/>
                <a:sym typeface="Source Code Pro"/>
              </a:rPr>
              <a:t>Function </a:t>
            </a:r>
            <a:r>
              <a:rPr b="0" i="0" lang="en-CN" sz="2000" u="none" cap="none" strike="noStrike">
                <a:solidFill>
                  <a:srgbClr val="836C28"/>
                </a:solidFill>
                <a:latin typeface="Source Code Pro"/>
                <a:ea typeface="Source Code Pro"/>
                <a:cs typeface="Source Code Pro"/>
                <a:sym typeface="Source Code Pro"/>
              </a:rPr>
              <a:t>name</a:t>
            </a:r>
            <a:r>
              <a:rPr b="0" i="0" lang="en-CN" sz="2000" u="none" cap="none" strike="noStrike">
                <a:solidFill>
                  <a:srgbClr val="292929"/>
                </a:solidFill>
                <a:latin typeface="Source Code Pro"/>
                <a:ea typeface="Source Code Pro"/>
                <a:cs typeface="Source Code Pro"/>
                <a:sym typeface="Source Code Pro"/>
              </a:rPr>
              <a:t>: 	go()</a:t>
            </a:r>
            <a:endParaRPr/>
          </a:p>
          <a:p>
            <a:pPr indent="0" lvl="0" marL="0" marR="0" rtl="0" algn="l">
              <a:lnSpc>
                <a:spcPct val="100000"/>
              </a:lnSpc>
              <a:spcBef>
                <a:spcPts val="0"/>
              </a:spcBef>
              <a:spcAft>
                <a:spcPts val="0"/>
              </a:spcAft>
              <a:buNone/>
            </a:pPr>
            <a:r>
              <a:rPr b="0" i="0" lang="en-CN" sz="2000" u="none" cap="none" strike="noStrike">
                <a:solidFill>
                  <a:srgbClr val="292929"/>
                </a:solidFill>
                <a:latin typeface="Source Code Pro"/>
                <a:ea typeface="Source Code Pro"/>
                <a:cs typeface="Source Code Pro"/>
                <a:sym typeface="Source Code Pro"/>
              </a:rPr>
              <a:t>Propagated: 	P2P Network (detected </a:t>
            </a:r>
            <a:r>
              <a:rPr b="0" i="0" lang="en-CN" sz="2000" u="none" cap="none" strike="noStrike">
                <a:solidFill>
                  <a:srgbClr val="836C28"/>
                </a:solidFill>
                <a:latin typeface="Source Code Pro"/>
                <a:ea typeface="Source Code Pro"/>
                <a:cs typeface="Source Code Pro"/>
                <a:sym typeface="Source Code Pro"/>
              </a:rPr>
              <a:t>at</a:t>
            </a:r>
            <a:r>
              <a:rPr b="0" i="0" lang="en-CN" sz="2000" u="none" cap="none" strike="noStrike">
                <a:solidFill>
                  <a:srgbClr val="292929"/>
                </a:solidFill>
                <a:latin typeface="Source Code Pro"/>
                <a:ea typeface="Source Code Pro"/>
                <a:cs typeface="Source Code Pro"/>
                <a:sym typeface="Source Code Pro"/>
              </a:rPr>
              <a:t>: </a:t>
            </a:r>
            <a:r>
              <a:rPr b="0" i="0" lang="en-CN" sz="2000" u="none" cap="none" strike="noStrike">
                <a:solidFill>
                  <a:srgbClr val="1C00CF"/>
                </a:solidFill>
                <a:latin typeface="Source Code Pro"/>
                <a:ea typeface="Source Code Pro"/>
                <a:cs typeface="Source Code Pro"/>
                <a:sym typeface="Source Code Pro"/>
              </a:rPr>
              <a:t>2022</a:t>
            </a:r>
            <a:r>
              <a:rPr b="0" i="0" lang="en-CN" sz="2000" u="none" cap="none" strike="noStrike">
                <a:solidFill>
                  <a:srgbClr val="292929"/>
                </a:solidFill>
                <a:latin typeface="Source Code Pro"/>
                <a:ea typeface="Source Code Pro"/>
                <a:cs typeface="Source Code Pro"/>
                <a:sym typeface="Source Code Pro"/>
              </a:rPr>
              <a:t>-</a:t>
            </a:r>
            <a:r>
              <a:rPr b="0" i="0" lang="en-CN" sz="2000" u="none" cap="none" strike="noStrike">
                <a:solidFill>
                  <a:srgbClr val="1C00CF"/>
                </a:solidFill>
                <a:latin typeface="Source Code Pro"/>
                <a:ea typeface="Source Code Pro"/>
                <a:cs typeface="Source Code Pro"/>
                <a:sym typeface="Source Code Pro"/>
              </a:rPr>
              <a:t>12</a:t>
            </a:r>
            <a:r>
              <a:rPr b="0" i="0" lang="en-CN" sz="2000" u="none" cap="none" strike="noStrike">
                <a:solidFill>
                  <a:srgbClr val="292929"/>
                </a:solidFill>
                <a:latin typeface="Source Code Pro"/>
                <a:ea typeface="Source Code Pro"/>
                <a:cs typeface="Source Code Pro"/>
                <a:sym typeface="Source Code Pro"/>
              </a:rPr>
              <a:t>-</a:t>
            </a:r>
            <a:r>
              <a:rPr b="0" i="0" lang="en-CN" sz="2000" u="none" cap="none" strike="noStrike">
                <a:solidFill>
                  <a:srgbClr val="1C00CF"/>
                </a:solidFill>
                <a:latin typeface="Source Code Pro"/>
                <a:ea typeface="Source Code Pro"/>
                <a:cs typeface="Source Code Pro"/>
                <a:sym typeface="Source Code Pro"/>
              </a:rPr>
              <a:t>13</a:t>
            </a:r>
            <a:r>
              <a:rPr b="0" i="0" lang="en-CN" sz="2000" u="none" cap="none" strike="noStrike">
                <a:solidFill>
                  <a:srgbClr val="292929"/>
                </a:solidFill>
                <a:latin typeface="Source Code Pro"/>
                <a:ea typeface="Source Code Pro"/>
                <a:cs typeface="Source Code Pro"/>
                <a:sym typeface="Source Code Pro"/>
              </a:rPr>
              <a:t> </a:t>
            </a:r>
            <a:r>
              <a:rPr b="0" i="0" lang="en-CN" sz="2000" u="none" cap="none" strike="noStrike">
                <a:solidFill>
                  <a:srgbClr val="1C00CF"/>
                </a:solidFill>
                <a:latin typeface="Source Code Pro"/>
                <a:ea typeface="Source Code Pro"/>
                <a:cs typeface="Source Code Pro"/>
                <a:sym typeface="Source Code Pro"/>
              </a:rPr>
              <a:t>02</a:t>
            </a:r>
            <a:r>
              <a:rPr b="0" i="0" lang="en-CN" sz="2000" u="none" cap="none" strike="noStrike">
                <a:solidFill>
                  <a:srgbClr val="292929"/>
                </a:solidFill>
                <a:latin typeface="Source Code Pro"/>
                <a:ea typeface="Source Code Pro"/>
                <a:cs typeface="Source Code Pro"/>
                <a:sym typeface="Source Code Pro"/>
              </a:rPr>
              <a:t>:</a:t>
            </a:r>
            <a:r>
              <a:rPr b="0" i="0" lang="en-CN" sz="2000" u="none" cap="none" strike="noStrike">
                <a:solidFill>
                  <a:srgbClr val="1C00CF"/>
                </a:solidFill>
                <a:latin typeface="Source Code Pro"/>
                <a:ea typeface="Source Code Pro"/>
                <a:cs typeface="Source Code Pro"/>
                <a:sym typeface="Source Code Pro"/>
              </a:rPr>
              <a:t>32</a:t>
            </a:r>
            <a:r>
              <a:rPr b="0" i="0" lang="en-CN" sz="2000" u="none" cap="none" strike="noStrike">
                <a:solidFill>
                  <a:srgbClr val="292929"/>
                </a:solidFill>
                <a:latin typeface="Source Code Pro"/>
                <a:ea typeface="Source Code Pro"/>
                <a:cs typeface="Source Code Pro"/>
                <a:sym typeface="Source Code Pro"/>
              </a:rPr>
              <a:t>:</a:t>
            </a:r>
            <a:r>
              <a:rPr b="0" i="0" lang="en-CN" sz="2000" u="none" cap="none" strike="noStrike">
                <a:solidFill>
                  <a:srgbClr val="1C00CF"/>
                </a:solidFill>
                <a:latin typeface="Source Code Pro"/>
                <a:ea typeface="Source Code Pro"/>
                <a:cs typeface="Source Code Pro"/>
                <a:sym typeface="Source Code Pro"/>
              </a:rPr>
              <a:t>43.238946</a:t>
            </a:r>
            <a:r>
              <a:rPr b="0" i="0" lang="en-CN" sz="2000" u="none" cap="none" strike="noStrike">
                <a:solidFill>
                  <a:srgbClr val="292929"/>
                </a:solidFill>
                <a:latin typeface="Source Code Pro"/>
                <a:ea typeface="Source Code Pro"/>
                <a:cs typeface="Source Code Pro"/>
                <a:sym typeface="Source Code Pro"/>
              </a:rPr>
              <a:t>+</a:t>
            </a:r>
            <a:r>
              <a:rPr b="0" i="0" lang="en-CN" sz="2000" u="none" cap="none" strike="noStrike">
                <a:solidFill>
                  <a:srgbClr val="1C00CF"/>
                </a:solidFill>
                <a:latin typeface="Source Code Pro"/>
                <a:ea typeface="Source Code Pro"/>
                <a:cs typeface="Source Code Pro"/>
                <a:sym typeface="Source Code Pro"/>
              </a:rPr>
              <a:t>00</a:t>
            </a:r>
            <a:r>
              <a:rPr b="0" i="0" lang="en-CN" sz="2000" u="none" cap="none" strike="noStrike">
                <a:solidFill>
                  <a:srgbClr val="292929"/>
                </a:solidFill>
                <a:latin typeface="Source Code Pro"/>
                <a:ea typeface="Source Code Pro"/>
                <a:cs typeface="Source Code Pro"/>
                <a:sym typeface="Source Code Pro"/>
              </a:rPr>
              <a:t>)</a:t>
            </a:r>
            <a:endParaRPr b="0" i="0" sz="2000" u="none" cap="none" strike="noStrike">
              <a:solidFill>
                <a:srgbClr val="292929"/>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t/>
            </a:r>
            <a:endParaRPr b="0" i="0" sz="2400" u="none" cap="none" strike="noStrike">
              <a:solidFill>
                <a:srgbClr val="292929"/>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0" i="0" lang="en-CN" sz="2400" u="none" cap="none" strike="noStrike">
                <a:solidFill>
                  <a:srgbClr val="292929"/>
                </a:solidFill>
                <a:latin typeface="Source Code Pro"/>
                <a:ea typeface="Source Code Pro"/>
                <a:cs typeface="Source Code Pro"/>
                <a:sym typeface="Source Code Pro"/>
              </a:rPr>
              <a:t>TX2 - “Whitehat hacker”</a:t>
            </a:r>
            <a:endParaRPr/>
          </a:p>
          <a:p>
            <a:pPr indent="0" lvl="0" marL="0" marR="0" rtl="0" algn="l">
              <a:lnSpc>
                <a:spcPct val="100000"/>
              </a:lnSpc>
              <a:spcBef>
                <a:spcPts val="0"/>
              </a:spcBef>
              <a:spcAft>
                <a:spcPts val="0"/>
              </a:spcAft>
              <a:buNone/>
            </a:pPr>
            <a:r>
              <a:rPr b="0" i="0" lang="en-CN" sz="2000" u="none" cap="none" strike="noStrike">
                <a:solidFill>
                  <a:srgbClr val="292929"/>
                </a:solidFill>
                <a:latin typeface="Source Code Pro"/>
                <a:ea typeface="Source Code Pro"/>
                <a:cs typeface="Source Code Pro"/>
                <a:sym typeface="Source Code Pro"/>
              </a:rPr>
              <a:t>Function </a:t>
            </a:r>
            <a:r>
              <a:rPr b="0" i="0" lang="en-CN" sz="2000" u="none" cap="none" strike="noStrike">
                <a:solidFill>
                  <a:srgbClr val="836C28"/>
                </a:solidFill>
                <a:latin typeface="Source Code Pro"/>
                <a:ea typeface="Source Code Pro"/>
                <a:cs typeface="Source Code Pro"/>
                <a:sym typeface="Source Code Pro"/>
              </a:rPr>
              <a:t>name</a:t>
            </a:r>
            <a:r>
              <a:rPr b="0" i="0" lang="en-CN" sz="2000" u="none" cap="none" strike="noStrike">
                <a:solidFill>
                  <a:srgbClr val="292929"/>
                </a:solidFill>
                <a:latin typeface="Source Code Pro"/>
                <a:ea typeface="Source Code Pro"/>
                <a:cs typeface="Source Code Pro"/>
                <a:sym typeface="Source Code Pro"/>
              </a:rPr>
              <a:t>: 	NotYoink()</a:t>
            </a:r>
            <a:endParaRPr/>
          </a:p>
          <a:p>
            <a:pPr indent="0" lvl="0" marL="0" marR="0" rtl="0" algn="l">
              <a:lnSpc>
                <a:spcPct val="100000"/>
              </a:lnSpc>
              <a:spcBef>
                <a:spcPts val="0"/>
              </a:spcBef>
              <a:spcAft>
                <a:spcPts val="0"/>
              </a:spcAft>
              <a:buNone/>
            </a:pPr>
            <a:r>
              <a:rPr b="0" i="0" lang="en-CN" sz="2000" u="none" cap="none" strike="noStrike">
                <a:solidFill>
                  <a:srgbClr val="292929"/>
                </a:solidFill>
                <a:latin typeface="Source Code Pro"/>
                <a:ea typeface="Source Code Pro"/>
                <a:cs typeface="Source Code Pro"/>
                <a:sym typeface="Source Code Pro"/>
              </a:rPr>
              <a:t>Built by: 		BeaverBuilder</a:t>
            </a:r>
            <a:endParaRPr b="0" i="0" sz="2000" u="none" cap="none" strike="noStrike">
              <a:solidFill>
                <a:srgbClr val="292929"/>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0" i="0" lang="en-CN" sz="2000" u="none" cap="none" strike="noStrike">
                <a:solidFill>
                  <a:srgbClr val="292929"/>
                </a:solidFill>
                <a:latin typeface="Source Code Pro"/>
                <a:ea typeface="Source Code Pro"/>
                <a:cs typeface="Source Code Pro"/>
                <a:sym typeface="Source Code Pro"/>
              </a:rPr>
              <a:t>Relayed by: 	BloXroute Max Profit (kudos to Toni Wahrstätter)</a:t>
            </a:r>
            <a:endParaRPr/>
          </a:p>
          <a:p>
            <a:pPr indent="0" lvl="0" marL="0" marR="0" rtl="0" algn="l">
              <a:lnSpc>
                <a:spcPct val="100000"/>
              </a:lnSpc>
              <a:spcBef>
                <a:spcPts val="0"/>
              </a:spcBef>
              <a:spcAft>
                <a:spcPts val="0"/>
              </a:spcAft>
              <a:buNone/>
            </a:pPr>
            <a:r>
              <a:t/>
            </a:r>
            <a:endParaRPr b="0" i="0" sz="2400" u="none" cap="none" strike="noStrike">
              <a:solidFill>
                <a:srgbClr val="292929"/>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0" i="0" lang="en-CN" sz="2400" u="none" cap="none" strike="noStrike">
                <a:solidFill>
                  <a:srgbClr val="292929"/>
                </a:solidFill>
                <a:latin typeface="Source Code Pro"/>
                <a:ea typeface="Source Code Pro"/>
                <a:cs typeface="Source Code Pro"/>
                <a:sym typeface="Source Code Pro"/>
              </a:rPr>
              <a:t>TX3 - “Whitehat hacker”</a:t>
            </a:r>
            <a:endParaRPr/>
          </a:p>
          <a:p>
            <a:pPr indent="0" lvl="0" marL="0" marR="0" rtl="0" algn="l">
              <a:lnSpc>
                <a:spcPct val="100000"/>
              </a:lnSpc>
              <a:spcBef>
                <a:spcPts val="0"/>
              </a:spcBef>
              <a:spcAft>
                <a:spcPts val="0"/>
              </a:spcAft>
              <a:buNone/>
            </a:pPr>
            <a:r>
              <a:rPr b="0" i="0" lang="en-CN" sz="2000" u="none" cap="none" strike="noStrike">
                <a:solidFill>
                  <a:srgbClr val="292929"/>
                </a:solidFill>
                <a:latin typeface="Source Code Pro"/>
                <a:ea typeface="Source Code Pro"/>
                <a:cs typeface="Source Code Pro"/>
                <a:sym typeface="Source Code Pro"/>
              </a:rPr>
              <a:t>Function </a:t>
            </a:r>
            <a:r>
              <a:rPr b="0" i="0" lang="en-CN" sz="2000" u="none" cap="none" strike="noStrike">
                <a:solidFill>
                  <a:srgbClr val="836C28"/>
                </a:solidFill>
                <a:latin typeface="Source Code Pro"/>
                <a:ea typeface="Source Code Pro"/>
                <a:cs typeface="Source Code Pro"/>
                <a:sym typeface="Source Code Pro"/>
              </a:rPr>
              <a:t>name</a:t>
            </a:r>
            <a:r>
              <a:rPr b="0" i="0" lang="en-CN" sz="2000" u="none" cap="none" strike="noStrike">
                <a:solidFill>
                  <a:srgbClr val="292929"/>
                </a:solidFill>
                <a:latin typeface="Source Code Pro"/>
                <a:ea typeface="Source Code Pro"/>
                <a:cs typeface="Source Code Pro"/>
                <a:sym typeface="Source Code Pro"/>
              </a:rPr>
              <a:t>: 	yoink()</a:t>
            </a:r>
            <a:endParaRPr/>
          </a:p>
          <a:p>
            <a:pPr indent="0" lvl="0" marL="0" marR="0" rtl="0" algn="l">
              <a:lnSpc>
                <a:spcPct val="100000"/>
              </a:lnSpc>
              <a:spcBef>
                <a:spcPts val="0"/>
              </a:spcBef>
              <a:spcAft>
                <a:spcPts val="0"/>
              </a:spcAft>
              <a:buNone/>
            </a:pPr>
            <a:r>
              <a:rPr b="0" i="0" lang="en-CN" sz="2000" u="none" cap="none" strike="noStrike">
                <a:solidFill>
                  <a:srgbClr val="000000"/>
                </a:solidFill>
                <a:latin typeface="Source Code Pro"/>
                <a:ea typeface="Source Code Pro"/>
                <a:cs typeface="Source Code Pro"/>
                <a:sym typeface="Source Code Pro"/>
              </a:rPr>
              <a:t>Propagated: 	P2P Network </a:t>
            </a:r>
            <a:r>
              <a:rPr b="0" i="0" lang="en-CN" sz="2000" u="none" cap="none" strike="noStrike">
                <a:solidFill>
                  <a:srgbClr val="292929"/>
                </a:solidFill>
                <a:latin typeface="Source Code Pro"/>
                <a:ea typeface="Source Code Pro"/>
                <a:cs typeface="Source Code Pro"/>
                <a:sym typeface="Source Code Pro"/>
              </a:rPr>
              <a:t>(detected </a:t>
            </a:r>
            <a:r>
              <a:rPr b="0" i="0" lang="en-CN" sz="2000" u="none" cap="none" strike="noStrike">
                <a:solidFill>
                  <a:srgbClr val="836C28"/>
                </a:solidFill>
                <a:latin typeface="Source Code Pro"/>
                <a:ea typeface="Source Code Pro"/>
                <a:cs typeface="Source Code Pro"/>
                <a:sym typeface="Source Code Pro"/>
              </a:rPr>
              <a:t>at</a:t>
            </a:r>
            <a:r>
              <a:rPr b="0" i="0" lang="en-CN" sz="2000" u="none" cap="none" strike="noStrike">
                <a:solidFill>
                  <a:srgbClr val="292929"/>
                </a:solidFill>
                <a:latin typeface="Source Code Pro"/>
                <a:ea typeface="Source Code Pro"/>
                <a:cs typeface="Source Code Pro"/>
                <a:sym typeface="Source Code Pro"/>
              </a:rPr>
              <a:t>: </a:t>
            </a:r>
            <a:r>
              <a:rPr b="0" i="0" lang="en-CN" sz="2000" u="none" cap="none" strike="noStrike">
                <a:solidFill>
                  <a:srgbClr val="1C00CF"/>
                </a:solidFill>
                <a:latin typeface="Source Code Pro"/>
                <a:ea typeface="Source Code Pro"/>
                <a:cs typeface="Source Code Pro"/>
                <a:sym typeface="Source Code Pro"/>
              </a:rPr>
              <a:t>2022</a:t>
            </a:r>
            <a:r>
              <a:rPr b="0" i="0" lang="en-CN" sz="2000" u="none" cap="none" strike="noStrike">
                <a:solidFill>
                  <a:srgbClr val="292929"/>
                </a:solidFill>
                <a:latin typeface="Source Code Pro"/>
                <a:ea typeface="Source Code Pro"/>
                <a:cs typeface="Source Code Pro"/>
                <a:sym typeface="Source Code Pro"/>
              </a:rPr>
              <a:t>-</a:t>
            </a:r>
            <a:r>
              <a:rPr b="0" i="0" lang="en-CN" sz="2000" u="none" cap="none" strike="noStrike">
                <a:solidFill>
                  <a:srgbClr val="1C00CF"/>
                </a:solidFill>
                <a:latin typeface="Source Code Pro"/>
                <a:ea typeface="Source Code Pro"/>
                <a:cs typeface="Source Code Pro"/>
                <a:sym typeface="Source Code Pro"/>
              </a:rPr>
              <a:t>12</a:t>
            </a:r>
            <a:r>
              <a:rPr b="0" i="0" lang="en-CN" sz="2000" u="none" cap="none" strike="noStrike">
                <a:solidFill>
                  <a:srgbClr val="292929"/>
                </a:solidFill>
                <a:latin typeface="Source Code Pro"/>
                <a:ea typeface="Source Code Pro"/>
                <a:cs typeface="Source Code Pro"/>
                <a:sym typeface="Source Code Pro"/>
              </a:rPr>
              <a:t>-</a:t>
            </a:r>
            <a:r>
              <a:rPr b="0" i="0" lang="en-CN" sz="2000" u="none" cap="none" strike="noStrike">
                <a:solidFill>
                  <a:srgbClr val="1C00CF"/>
                </a:solidFill>
                <a:latin typeface="Source Code Pro"/>
                <a:ea typeface="Source Code Pro"/>
                <a:cs typeface="Source Code Pro"/>
                <a:sym typeface="Source Code Pro"/>
              </a:rPr>
              <a:t>13</a:t>
            </a:r>
            <a:r>
              <a:rPr b="0" i="0" lang="en-CN" sz="2000" u="none" cap="none" strike="noStrike">
                <a:solidFill>
                  <a:srgbClr val="292929"/>
                </a:solidFill>
                <a:latin typeface="Source Code Pro"/>
                <a:ea typeface="Source Code Pro"/>
                <a:cs typeface="Source Code Pro"/>
                <a:sym typeface="Source Code Pro"/>
              </a:rPr>
              <a:t> </a:t>
            </a:r>
            <a:r>
              <a:rPr b="0" i="0" lang="en-CN" sz="2000" u="none" cap="none" strike="noStrike">
                <a:solidFill>
                  <a:srgbClr val="1C00CF"/>
                </a:solidFill>
                <a:latin typeface="Source Code Pro"/>
                <a:ea typeface="Source Code Pro"/>
                <a:cs typeface="Source Code Pro"/>
                <a:sym typeface="Source Code Pro"/>
              </a:rPr>
              <a:t>02</a:t>
            </a:r>
            <a:r>
              <a:rPr b="0" i="0" lang="en-CN" sz="2000" u="none" cap="none" strike="noStrike">
                <a:solidFill>
                  <a:srgbClr val="292929"/>
                </a:solidFill>
                <a:latin typeface="Source Code Pro"/>
                <a:ea typeface="Source Code Pro"/>
                <a:cs typeface="Source Code Pro"/>
                <a:sym typeface="Source Code Pro"/>
              </a:rPr>
              <a:t>:</a:t>
            </a:r>
            <a:r>
              <a:rPr b="0" i="0" lang="en-CN" sz="2000" u="none" cap="none" strike="noStrike">
                <a:solidFill>
                  <a:srgbClr val="1C00CF"/>
                </a:solidFill>
                <a:latin typeface="Source Code Pro"/>
                <a:ea typeface="Source Code Pro"/>
                <a:cs typeface="Source Code Pro"/>
                <a:sym typeface="Source Code Pro"/>
              </a:rPr>
              <a:t>32</a:t>
            </a:r>
            <a:r>
              <a:rPr b="0" i="0" lang="en-CN" sz="2000" u="none" cap="none" strike="noStrike">
                <a:solidFill>
                  <a:srgbClr val="292929"/>
                </a:solidFill>
                <a:latin typeface="Source Code Pro"/>
                <a:ea typeface="Source Code Pro"/>
                <a:cs typeface="Source Code Pro"/>
                <a:sym typeface="Source Code Pro"/>
              </a:rPr>
              <a:t>:</a:t>
            </a:r>
            <a:r>
              <a:rPr b="0" i="0" lang="en-CN" sz="2000" u="none" cap="none" strike="noStrike">
                <a:solidFill>
                  <a:srgbClr val="1C00CF"/>
                </a:solidFill>
                <a:latin typeface="Source Code Pro"/>
                <a:ea typeface="Source Code Pro"/>
                <a:cs typeface="Source Code Pro"/>
                <a:sym typeface="Source Code Pro"/>
              </a:rPr>
              <a:t>43.481679</a:t>
            </a:r>
            <a:r>
              <a:rPr b="0" i="0" lang="en-CN" sz="2000" u="none" cap="none" strike="noStrike">
                <a:solidFill>
                  <a:srgbClr val="292929"/>
                </a:solidFill>
                <a:latin typeface="Source Code Pro"/>
                <a:ea typeface="Source Code Pro"/>
                <a:cs typeface="Source Code Pro"/>
                <a:sym typeface="Source Code Pro"/>
              </a:rPr>
              <a:t>+</a:t>
            </a:r>
            <a:r>
              <a:rPr b="0" i="0" lang="en-CN" sz="2000" u="none" cap="none" strike="noStrike">
                <a:solidFill>
                  <a:srgbClr val="1C00CF"/>
                </a:solidFill>
                <a:latin typeface="Source Code Pro"/>
                <a:ea typeface="Source Code Pro"/>
                <a:cs typeface="Source Code Pro"/>
                <a:sym typeface="Source Code Pro"/>
              </a:rPr>
              <a:t>00</a:t>
            </a:r>
            <a:r>
              <a:rPr b="0" i="0" lang="en-CN" sz="2000" u="none" cap="none" strike="noStrike">
                <a:solidFill>
                  <a:srgbClr val="292929"/>
                </a:solidFill>
                <a:latin typeface="Source Code Pro"/>
                <a:ea typeface="Source Code Pro"/>
                <a:cs typeface="Source Code Pro"/>
                <a:sym typeface="Source Code Pro"/>
              </a:rPr>
              <a:t>)</a:t>
            </a:r>
            <a:endParaRPr b="0" i="0" sz="2000" u="none" cap="none" strike="noStrike">
              <a:solidFill>
                <a:schemeClr val="dk1"/>
              </a:solidFill>
              <a:latin typeface="Calibri"/>
              <a:ea typeface="Calibri"/>
              <a:cs typeface="Calibri"/>
              <a:sym typeface="Calibri"/>
            </a:endParaRPr>
          </a:p>
        </p:txBody>
      </p:sp>
      <p:sp>
        <p:nvSpPr>
          <p:cNvPr id="799" name="Google Shape;799;p89"/>
          <p:cNvSpPr txBox="1"/>
          <p:nvPr/>
        </p:nvSpPr>
        <p:spPr>
          <a:xfrm>
            <a:off x="9296400" y="5963605"/>
            <a:ext cx="1920240" cy="428626"/>
          </a:xfrm>
          <a:prstGeom prst="rect">
            <a:avLst/>
          </a:prstGeom>
          <a:noFill/>
          <a:ln>
            <a:noFill/>
          </a:ln>
        </p:spPr>
        <p:txBody>
          <a:bodyPr anchorCtr="0" anchor="t" bIns="41125" lIns="82275" spcFirstLastPara="1" rIns="82275" wrap="square" tIns="41125">
            <a:noAutofit/>
          </a:bodyPr>
          <a:lstStyle/>
          <a:p>
            <a:pPr indent="0" lvl="0" marL="0" marR="0" rtl="0" algn="r">
              <a:lnSpc>
                <a:spcPct val="100000"/>
              </a:lnSpc>
              <a:spcBef>
                <a:spcPts val="0"/>
              </a:spcBef>
              <a:spcAft>
                <a:spcPts val="0"/>
              </a:spcAft>
              <a:buNone/>
            </a:pPr>
            <a:fld id="{00000000-1234-1234-1234-123412341234}" type="slidenum">
              <a:rPr b="0" i="0" lang="en-CN" sz="1260" u="none" cap="none" strike="noStrike">
                <a:solidFill>
                  <a:schemeClr val="dk1"/>
                </a:solidFill>
                <a:latin typeface="Arial"/>
                <a:ea typeface="Arial"/>
                <a:cs typeface="Arial"/>
                <a:sym typeface="Arial"/>
              </a:rPr>
              <a:t>‹#›</a:t>
            </a:fld>
            <a:endParaRPr b="0" i="0" sz="1260" u="none" cap="none" strike="noStrike">
              <a:solidFill>
                <a:schemeClr val="dk1"/>
              </a:solidFill>
              <a:latin typeface="Arial"/>
              <a:ea typeface="Arial"/>
              <a:cs typeface="Arial"/>
              <a:sym typeface="Arial"/>
            </a:endParaRPr>
          </a:p>
        </p:txBody>
      </p:sp>
      <p:grpSp>
        <p:nvGrpSpPr>
          <p:cNvPr id="800" name="Google Shape;800;p89"/>
          <p:cNvGrpSpPr/>
          <p:nvPr/>
        </p:nvGrpSpPr>
        <p:grpSpPr>
          <a:xfrm>
            <a:off x="10552008" y="3471506"/>
            <a:ext cx="1482192" cy="2432721"/>
            <a:chOff x="10552008" y="3471506"/>
            <a:chExt cx="1482192" cy="2432721"/>
          </a:xfrm>
        </p:grpSpPr>
        <p:sp>
          <p:nvSpPr>
            <p:cNvPr id="801" name="Google Shape;801;p89"/>
            <p:cNvSpPr txBox="1"/>
            <p:nvPr/>
          </p:nvSpPr>
          <p:spPr>
            <a:xfrm>
              <a:off x="10566844" y="4474091"/>
              <a:ext cx="146735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CN" sz="1400" u="none" cap="none" strike="noStrike">
                  <a:solidFill>
                    <a:srgbClr val="000000"/>
                  </a:solidFill>
                  <a:latin typeface="Arial"/>
                  <a:ea typeface="Arial"/>
                  <a:cs typeface="Arial"/>
                  <a:sym typeface="Arial"/>
                </a:rPr>
                <a:t>250 ms!</a:t>
              </a:r>
              <a:endParaRPr/>
            </a:p>
          </p:txBody>
        </p:sp>
        <p:cxnSp>
          <p:nvCxnSpPr>
            <p:cNvPr id="802" name="Google Shape;802;p89"/>
            <p:cNvCxnSpPr/>
            <p:nvPr/>
          </p:nvCxnSpPr>
          <p:spPr>
            <a:xfrm>
              <a:off x="10552008" y="3471506"/>
              <a:ext cx="744468" cy="833457"/>
            </a:xfrm>
            <a:prstGeom prst="straightConnector1">
              <a:avLst/>
            </a:prstGeom>
            <a:noFill/>
            <a:ln cap="flat" cmpd="sng" w="9525">
              <a:solidFill>
                <a:srgbClr val="3E6EC2"/>
              </a:solidFill>
              <a:prstDash val="solid"/>
              <a:round/>
              <a:headEnd len="sm" w="sm" type="none"/>
              <a:tailEnd len="sm" w="sm" type="none"/>
            </a:ln>
          </p:spPr>
        </p:cxnSp>
        <p:cxnSp>
          <p:nvCxnSpPr>
            <p:cNvPr id="803" name="Google Shape;803;p89"/>
            <p:cNvCxnSpPr/>
            <p:nvPr/>
          </p:nvCxnSpPr>
          <p:spPr>
            <a:xfrm flipH="1" rot="10800000">
              <a:off x="10566844" y="5012551"/>
              <a:ext cx="729632" cy="891676"/>
            </a:xfrm>
            <a:prstGeom prst="straightConnector1">
              <a:avLst/>
            </a:prstGeom>
            <a:noFill/>
            <a:ln cap="flat" cmpd="sng" w="9525">
              <a:solidFill>
                <a:srgbClr val="3E6EC2"/>
              </a:solidFill>
              <a:prstDash val="solid"/>
              <a:round/>
              <a:headEnd len="sm" w="sm" type="none"/>
              <a:tailEnd len="sm" w="sm" type="none"/>
            </a:ln>
          </p:spPr>
        </p:cxnSp>
      </p:grpSp>
      <p:pic>
        <p:nvPicPr>
          <p:cNvPr descr="upload.wikimedia.org/wikipedia/en/0/03/Avalanch..." id="804" name="Google Shape;804;p89"/>
          <p:cNvPicPr preferRelativeResize="0"/>
          <p:nvPr/>
        </p:nvPicPr>
        <p:blipFill rotWithShape="1">
          <a:blip r:embed="rId3">
            <a:alphaModFix/>
          </a:blip>
          <a:srcRect b="0" l="0" r="0" t="0"/>
          <a:stretch/>
        </p:blipFill>
        <p:spPr>
          <a:xfrm>
            <a:off x="769622" y="1430492"/>
            <a:ext cx="531152" cy="531152"/>
          </a:xfrm>
          <a:prstGeom prst="rect">
            <a:avLst/>
          </a:prstGeom>
          <a:noFill/>
          <a:ln>
            <a:noFill/>
          </a:ln>
        </p:spPr>
      </p:pic>
      <p:pic>
        <p:nvPicPr>
          <p:cNvPr descr="Ethereum - Wikipedia, den frie encyklopædi" id="805" name="Google Shape;805;p89"/>
          <p:cNvPicPr preferRelativeResize="0"/>
          <p:nvPr/>
        </p:nvPicPr>
        <p:blipFill rotWithShape="1">
          <a:blip r:embed="rId4">
            <a:alphaModFix/>
          </a:blip>
          <a:srcRect b="0" l="0" r="0" t="0"/>
          <a:stretch/>
        </p:blipFill>
        <p:spPr>
          <a:xfrm>
            <a:off x="866066" y="2560385"/>
            <a:ext cx="338264" cy="551018"/>
          </a:xfrm>
          <a:prstGeom prst="rect">
            <a:avLst/>
          </a:prstGeom>
          <a:noFill/>
          <a:ln>
            <a:noFill/>
          </a:ln>
        </p:spPr>
      </p:pic>
      <p:pic>
        <p:nvPicPr>
          <p:cNvPr descr="Ethereum - Wikipedia, den frie encyklopædi" id="806" name="Google Shape;806;p89"/>
          <p:cNvPicPr preferRelativeResize="0"/>
          <p:nvPr/>
        </p:nvPicPr>
        <p:blipFill rotWithShape="1">
          <a:blip r:embed="rId4">
            <a:alphaModFix/>
          </a:blip>
          <a:srcRect b="0" l="0" r="0" t="0"/>
          <a:stretch/>
        </p:blipFill>
        <p:spPr>
          <a:xfrm>
            <a:off x="860863" y="4029454"/>
            <a:ext cx="338264" cy="551018"/>
          </a:xfrm>
          <a:prstGeom prst="rect">
            <a:avLst/>
          </a:prstGeom>
          <a:noFill/>
          <a:ln>
            <a:noFill/>
          </a:ln>
        </p:spPr>
      </p:pic>
      <p:pic>
        <p:nvPicPr>
          <p:cNvPr descr="Ethereum - Wikipedia, den frie encyklopædi" id="807" name="Google Shape;807;p89"/>
          <p:cNvPicPr preferRelativeResize="0"/>
          <p:nvPr/>
        </p:nvPicPr>
        <p:blipFill rotWithShape="1">
          <a:blip r:embed="rId4">
            <a:alphaModFix/>
          </a:blip>
          <a:srcRect b="0" l="0" r="0" t="0"/>
          <a:stretch/>
        </p:blipFill>
        <p:spPr>
          <a:xfrm>
            <a:off x="860863" y="5489477"/>
            <a:ext cx="338264" cy="551018"/>
          </a:xfrm>
          <a:prstGeom prst="rect">
            <a:avLst/>
          </a:prstGeom>
          <a:noFill/>
          <a:ln>
            <a:noFill/>
          </a:ln>
        </p:spPr>
      </p:pic>
      <p:pic>
        <p:nvPicPr>
          <p:cNvPr descr="Icon&#10;&#10;Description automatically generated" id="808" name="Google Shape;808;p89"/>
          <p:cNvPicPr preferRelativeResize="0"/>
          <p:nvPr/>
        </p:nvPicPr>
        <p:blipFill rotWithShape="1">
          <a:blip r:embed="rId5">
            <a:alphaModFix/>
          </a:blip>
          <a:srcRect b="0" l="0" r="0" t="0"/>
          <a:stretch/>
        </p:blipFill>
        <p:spPr>
          <a:xfrm>
            <a:off x="1626374" y="2666762"/>
            <a:ext cx="338264" cy="338264"/>
          </a:xfrm>
          <a:prstGeom prst="rect">
            <a:avLst/>
          </a:prstGeom>
          <a:noFill/>
          <a:ln>
            <a:noFill/>
          </a:ln>
        </p:spPr>
      </p:pic>
      <p:pic>
        <p:nvPicPr>
          <p:cNvPr descr="Icon&#10;&#10;Description automatically generated" id="809" name="Google Shape;809;p89"/>
          <p:cNvPicPr preferRelativeResize="0"/>
          <p:nvPr/>
        </p:nvPicPr>
        <p:blipFill rotWithShape="1">
          <a:blip r:embed="rId6">
            <a:alphaModFix/>
          </a:blip>
          <a:srcRect b="0" l="0" r="0" t="0"/>
          <a:stretch/>
        </p:blipFill>
        <p:spPr>
          <a:xfrm>
            <a:off x="1541586" y="1430492"/>
            <a:ext cx="531152" cy="531152"/>
          </a:xfrm>
          <a:prstGeom prst="rect">
            <a:avLst/>
          </a:prstGeom>
          <a:noFill/>
          <a:ln>
            <a:noFill/>
          </a:ln>
        </p:spPr>
      </p:pic>
      <p:pic>
        <p:nvPicPr>
          <p:cNvPr descr="Icon&#10;&#10;Description automatically generated" id="810" name="Google Shape;810;p89"/>
          <p:cNvPicPr preferRelativeResize="0"/>
          <p:nvPr/>
        </p:nvPicPr>
        <p:blipFill rotWithShape="1">
          <a:blip r:embed="rId5">
            <a:alphaModFix/>
          </a:blip>
          <a:srcRect b="0" l="0" r="0" t="0"/>
          <a:stretch/>
        </p:blipFill>
        <p:spPr>
          <a:xfrm>
            <a:off x="1624647" y="5595854"/>
            <a:ext cx="338264" cy="338264"/>
          </a:xfrm>
          <a:prstGeom prst="rect">
            <a:avLst/>
          </a:prstGeom>
          <a:noFill/>
          <a:ln>
            <a:noFill/>
          </a:ln>
        </p:spPr>
      </p:pic>
      <p:pic>
        <p:nvPicPr>
          <p:cNvPr descr="Icon&#10;&#10;Description automatically generated" id="811" name="Google Shape;811;p89"/>
          <p:cNvPicPr preferRelativeResize="0"/>
          <p:nvPr/>
        </p:nvPicPr>
        <p:blipFill rotWithShape="1">
          <a:blip r:embed="rId6">
            <a:alphaModFix/>
          </a:blip>
          <a:srcRect b="0" l="0" r="0" t="0"/>
          <a:stretch/>
        </p:blipFill>
        <p:spPr>
          <a:xfrm>
            <a:off x="1528203" y="4039387"/>
            <a:ext cx="531152" cy="531152"/>
          </a:xfrm>
          <a:prstGeom prst="rect">
            <a:avLst/>
          </a:prstGeom>
          <a:noFill/>
          <a:ln>
            <a:noFill/>
          </a:ln>
        </p:spPr>
      </p:pic>
      <p:cxnSp>
        <p:nvCxnSpPr>
          <p:cNvPr id="812" name="Google Shape;812;p89"/>
          <p:cNvCxnSpPr/>
          <p:nvPr/>
        </p:nvCxnSpPr>
        <p:spPr>
          <a:xfrm>
            <a:off x="427224" y="1417758"/>
            <a:ext cx="0" cy="4792123"/>
          </a:xfrm>
          <a:prstGeom prst="straightConnector1">
            <a:avLst/>
          </a:prstGeom>
          <a:noFill/>
          <a:ln cap="flat" cmpd="sng" w="9525">
            <a:solidFill>
              <a:schemeClr val="dk2"/>
            </a:solidFill>
            <a:prstDash val="solid"/>
            <a:round/>
            <a:headEnd len="sm" w="sm" type="none"/>
            <a:tailEnd len="med" w="med" type="triangle"/>
          </a:ln>
        </p:spPr>
      </p:cxnSp>
      <p:sp>
        <p:nvSpPr>
          <p:cNvPr id="813" name="Google Shape;813;p89"/>
          <p:cNvSpPr txBox="1"/>
          <p:nvPr/>
        </p:nvSpPr>
        <p:spPr>
          <a:xfrm>
            <a:off x="141022" y="6210622"/>
            <a:ext cx="595301" cy="360072"/>
          </a:xfrm>
          <a:prstGeom prst="rect">
            <a:avLst/>
          </a:prstGeom>
          <a:noFill/>
          <a:ln>
            <a:noFill/>
          </a:ln>
        </p:spPr>
        <p:txBody>
          <a:bodyPr anchorCtr="0" anchor="t" bIns="82275" lIns="82275" spcFirstLastPara="1" rIns="82275" wrap="square" tIns="82275">
            <a:spAutoFit/>
          </a:bodyPr>
          <a:lstStyle/>
          <a:p>
            <a:pPr indent="0" lvl="0" marL="0" marR="0" rtl="0" algn="ctr">
              <a:lnSpc>
                <a:spcPct val="100000"/>
              </a:lnSpc>
              <a:spcBef>
                <a:spcPts val="0"/>
              </a:spcBef>
              <a:spcAft>
                <a:spcPts val="0"/>
              </a:spcAft>
              <a:buNone/>
            </a:pPr>
            <a:r>
              <a:rPr b="0" i="0" lang="en-CN" sz="1260" u="none" cap="none" strike="noStrike">
                <a:solidFill>
                  <a:srgbClr val="000000"/>
                </a:solidFill>
                <a:latin typeface="Arial"/>
                <a:ea typeface="Arial"/>
                <a:cs typeface="Arial"/>
                <a:sym typeface="Arial"/>
              </a:rPr>
              <a:t>time</a:t>
            </a:r>
            <a:endParaRPr b="0" i="0" sz="126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18" name="Shape 818"/>
        <p:cNvGrpSpPr/>
        <p:nvPr/>
      </p:nvGrpSpPr>
      <p:grpSpPr>
        <a:xfrm>
          <a:off x="0" y="0"/>
          <a:ext cx="0" cy="0"/>
          <a:chOff x="0" y="0"/>
          <a:chExt cx="0" cy="0"/>
        </a:xfrm>
      </p:grpSpPr>
      <p:sp>
        <p:nvSpPr>
          <p:cNvPr id="819" name="Google Shape;819;p90"/>
          <p:cNvSpPr txBox="1"/>
          <p:nvPr>
            <p:ph type="title"/>
          </p:nvPr>
        </p:nvSpPr>
        <p:spPr>
          <a:xfrm>
            <a:off x="609600" y="320040"/>
            <a:ext cx="10972800" cy="1028700"/>
          </a:xfrm>
          <a:prstGeom prst="rect">
            <a:avLst/>
          </a:prstGeom>
          <a:noFill/>
          <a:ln>
            <a:noFill/>
          </a:ln>
        </p:spPr>
        <p:txBody>
          <a:bodyPr anchorCtr="0" anchor="ctr" bIns="41125" lIns="82275" spcFirstLastPara="1" rIns="82275" wrap="square" tIns="41125">
            <a:noAutofit/>
          </a:bodyPr>
          <a:lstStyle/>
          <a:p>
            <a:pPr indent="0" lvl="0" marL="0" rtl="0" algn="l">
              <a:lnSpc>
                <a:spcPct val="90000"/>
              </a:lnSpc>
              <a:spcBef>
                <a:spcPts val="0"/>
              </a:spcBef>
              <a:spcAft>
                <a:spcPts val="0"/>
              </a:spcAft>
              <a:buClr>
                <a:schemeClr val="dk1"/>
              </a:buClr>
              <a:buSzPts val="1800"/>
              <a:buNone/>
            </a:pPr>
            <a:r>
              <a:rPr lang="en-CN"/>
              <a:t>Elastic Swap Attack (</a:t>
            </a:r>
            <a:r>
              <a:rPr b="0" i="0" lang="en-CN">
                <a:solidFill>
                  <a:srgbClr val="292929"/>
                </a:solidFill>
                <a:latin typeface="Source Code Pro"/>
                <a:ea typeface="Source Code Pro"/>
                <a:cs typeface="Source Code Pro"/>
                <a:sym typeface="Source Code Pro"/>
              </a:rPr>
              <a:t>Dec-</a:t>
            </a:r>
            <a:r>
              <a:rPr b="0" i="0" lang="en-CN">
                <a:solidFill>
                  <a:srgbClr val="1C00CF"/>
                </a:solidFill>
                <a:latin typeface="Source Code Pro"/>
                <a:ea typeface="Source Code Pro"/>
                <a:cs typeface="Source Code Pro"/>
                <a:sym typeface="Source Code Pro"/>
              </a:rPr>
              <a:t>13</a:t>
            </a:r>
            <a:r>
              <a:rPr b="0" i="0" lang="en-CN">
                <a:solidFill>
                  <a:srgbClr val="292929"/>
                </a:solidFill>
                <a:latin typeface="Source Code Pro"/>
                <a:ea typeface="Source Code Pro"/>
                <a:cs typeface="Source Code Pro"/>
                <a:sym typeface="Source Code Pro"/>
              </a:rPr>
              <a:t>-</a:t>
            </a:r>
            <a:r>
              <a:rPr b="0" i="0" lang="en-CN">
                <a:solidFill>
                  <a:srgbClr val="1C00CF"/>
                </a:solidFill>
                <a:latin typeface="Source Code Pro"/>
                <a:ea typeface="Source Code Pro"/>
                <a:cs typeface="Source Code Pro"/>
                <a:sym typeface="Source Code Pro"/>
              </a:rPr>
              <a:t>2022</a:t>
            </a:r>
            <a:r>
              <a:rPr lang="en-CN"/>
              <a:t>)</a:t>
            </a:r>
            <a:endParaRPr/>
          </a:p>
        </p:txBody>
      </p:sp>
      <p:sp>
        <p:nvSpPr>
          <p:cNvPr id="820" name="Google Shape;820;p90"/>
          <p:cNvSpPr txBox="1"/>
          <p:nvPr/>
        </p:nvSpPr>
        <p:spPr>
          <a:xfrm>
            <a:off x="975360" y="1330473"/>
            <a:ext cx="9670102" cy="4145714"/>
          </a:xfrm>
          <a:prstGeom prst="rect">
            <a:avLst/>
          </a:prstGeom>
          <a:noFill/>
          <a:ln>
            <a:noFill/>
          </a:ln>
        </p:spPr>
        <p:txBody>
          <a:bodyPr anchorCtr="0" anchor="t" bIns="41125" lIns="82275" spcFirstLastPara="1" rIns="82275" wrap="square" tIns="41125">
            <a:spAutoFit/>
          </a:bodyPr>
          <a:lstStyle/>
          <a:p>
            <a:pPr indent="0" lvl="0" marL="0" marR="0" rtl="0" algn="l">
              <a:lnSpc>
                <a:spcPct val="100000"/>
              </a:lnSpc>
              <a:spcBef>
                <a:spcPts val="0"/>
              </a:spcBef>
              <a:spcAft>
                <a:spcPts val="0"/>
              </a:spcAft>
              <a:buNone/>
            </a:pPr>
            <a:r>
              <a:rPr b="0" i="0" lang="en-CN" sz="2400" u="none" cap="none" strike="noStrike">
                <a:solidFill>
                  <a:srgbClr val="292929"/>
                </a:solidFill>
                <a:latin typeface="Source Code Pro"/>
                <a:ea typeface="Source Code Pro"/>
                <a:cs typeface="Source Code Pro"/>
                <a:sym typeface="Source Code Pro"/>
              </a:rPr>
              <a:t>Whitehat hacker capabilities</a:t>
            </a:r>
            <a:endParaRPr/>
          </a:p>
          <a:p>
            <a:pPr indent="0" lvl="0" marL="0" marR="0" rtl="0" algn="l">
              <a:lnSpc>
                <a:spcPct val="100000"/>
              </a:lnSpc>
              <a:spcBef>
                <a:spcPts val="0"/>
              </a:spcBef>
              <a:spcAft>
                <a:spcPts val="0"/>
              </a:spcAft>
              <a:buNone/>
            </a:pPr>
            <a:r>
              <a:t/>
            </a:r>
            <a:endParaRPr b="0" i="0" sz="2000" u="none" cap="none" strike="noStrike">
              <a:solidFill>
                <a:srgbClr val="292929"/>
              </a:solidFill>
              <a:latin typeface="Source Code Pro"/>
              <a:ea typeface="Source Code Pro"/>
              <a:cs typeface="Source Code Pro"/>
              <a:sym typeface="Source Code Pro"/>
            </a:endParaRPr>
          </a:p>
          <a:p>
            <a:pPr indent="0" lvl="1" marL="0" marR="0" rtl="0" algn="l">
              <a:lnSpc>
                <a:spcPct val="100000"/>
              </a:lnSpc>
              <a:spcBef>
                <a:spcPts val="0"/>
              </a:spcBef>
              <a:spcAft>
                <a:spcPts val="0"/>
              </a:spcAft>
              <a:buNone/>
            </a:pPr>
            <a:r>
              <a:rPr b="1" i="0" lang="en-CN" sz="2000" u="none" cap="none" strike="noStrike">
                <a:solidFill>
                  <a:srgbClr val="292929"/>
                </a:solidFill>
                <a:latin typeface="Source Code Pro"/>
                <a:ea typeface="Source Code Pro"/>
                <a:cs typeface="Source Code Pro"/>
                <a:sym typeface="Source Code Pro"/>
              </a:rPr>
              <a:t>	Bilingual</a:t>
            </a:r>
            <a:endParaRPr/>
          </a:p>
          <a:p>
            <a:pPr indent="-342900" lvl="3" marL="1714500" marR="0" rtl="0" algn="l">
              <a:lnSpc>
                <a:spcPct val="100000"/>
              </a:lnSpc>
              <a:spcBef>
                <a:spcPts val="0"/>
              </a:spcBef>
              <a:spcAft>
                <a:spcPts val="0"/>
              </a:spcAft>
              <a:buClr>
                <a:srgbClr val="000000"/>
              </a:buClr>
              <a:buSzPts val="2400"/>
              <a:buFont typeface="Arial"/>
              <a:buChar char="-"/>
            </a:pPr>
            <a:r>
              <a:rPr b="0" i="0" lang="en-CN" sz="2000" u="none" cap="none" strike="noStrike">
                <a:solidFill>
                  <a:srgbClr val="292929"/>
                </a:solidFill>
                <a:latin typeface="Arial"/>
                <a:ea typeface="Arial"/>
                <a:cs typeface="Arial"/>
                <a:sym typeface="Arial"/>
              </a:rPr>
              <a:t>“yoink” contract for transactions on the P2P network</a:t>
            </a:r>
            <a:endParaRPr/>
          </a:p>
          <a:p>
            <a:pPr indent="-342900" lvl="3" marL="1714500" marR="0" rtl="0" algn="l">
              <a:lnSpc>
                <a:spcPct val="100000"/>
              </a:lnSpc>
              <a:spcBef>
                <a:spcPts val="0"/>
              </a:spcBef>
              <a:spcAft>
                <a:spcPts val="0"/>
              </a:spcAft>
              <a:buClr>
                <a:srgbClr val="000000"/>
              </a:buClr>
              <a:buSzPts val="2400"/>
              <a:buFont typeface="Arial"/>
              <a:buChar char="-"/>
            </a:pPr>
            <a:r>
              <a:rPr b="0" i="0" lang="en-CN" sz="2000" u="none" cap="none" strike="noStrike">
                <a:solidFill>
                  <a:srgbClr val="292929"/>
                </a:solidFill>
                <a:latin typeface="Arial"/>
                <a:ea typeface="Arial"/>
                <a:cs typeface="Arial"/>
                <a:sym typeface="Arial"/>
              </a:rPr>
              <a:t>“No Yoink” for transactions through relayers</a:t>
            </a:r>
            <a:endParaRPr b="0" i="0" sz="2000" u="none" cap="none" strike="noStrike">
              <a:solidFill>
                <a:srgbClr val="292929"/>
              </a:solidFill>
              <a:latin typeface="Arial"/>
              <a:ea typeface="Arial"/>
              <a:cs typeface="Arial"/>
              <a:sym typeface="Arial"/>
            </a:endParaRPr>
          </a:p>
          <a:p>
            <a:pPr indent="-190500" lvl="2" marL="1257300" marR="0" rtl="0" algn="l">
              <a:lnSpc>
                <a:spcPct val="100000"/>
              </a:lnSpc>
              <a:spcBef>
                <a:spcPts val="0"/>
              </a:spcBef>
              <a:spcAft>
                <a:spcPts val="0"/>
              </a:spcAft>
              <a:buClr>
                <a:srgbClr val="000000"/>
              </a:buClr>
              <a:buSzPts val="2400"/>
              <a:buFont typeface="Arial"/>
              <a:buNone/>
            </a:pPr>
            <a:r>
              <a:t/>
            </a:r>
            <a:endParaRPr b="0" i="0" sz="2000" u="none" cap="none" strike="noStrike">
              <a:solidFill>
                <a:srgbClr val="292929"/>
              </a:solidFill>
              <a:latin typeface="Arial"/>
              <a:ea typeface="Arial"/>
              <a:cs typeface="Arial"/>
              <a:sym typeface="Arial"/>
            </a:endParaRPr>
          </a:p>
          <a:p>
            <a:pPr indent="0" lvl="1" marL="0" marR="0" rtl="0" algn="l">
              <a:lnSpc>
                <a:spcPct val="100000"/>
              </a:lnSpc>
              <a:spcBef>
                <a:spcPts val="0"/>
              </a:spcBef>
              <a:spcAft>
                <a:spcPts val="0"/>
              </a:spcAft>
              <a:buNone/>
            </a:pPr>
            <a:r>
              <a:rPr b="1" i="0" lang="en-CN" sz="2000" u="none" cap="none" strike="noStrike">
                <a:solidFill>
                  <a:srgbClr val="292929"/>
                </a:solidFill>
                <a:latin typeface="Source Code Pro"/>
                <a:ea typeface="Source Code Pro"/>
                <a:cs typeface="Source Code Pro"/>
                <a:sym typeface="Source Code Pro"/>
              </a:rPr>
              <a:t>	Generalized? Front-Running</a:t>
            </a:r>
            <a:endParaRPr/>
          </a:p>
          <a:p>
            <a:pPr indent="-342900" lvl="3" marL="1714500" marR="0" rtl="0" algn="l">
              <a:lnSpc>
                <a:spcPct val="100000"/>
              </a:lnSpc>
              <a:spcBef>
                <a:spcPts val="0"/>
              </a:spcBef>
              <a:spcAft>
                <a:spcPts val="0"/>
              </a:spcAft>
              <a:buClr>
                <a:srgbClr val="000000"/>
              </a:buClr>
              <a:buSzPts val="2400"/>
              <a:buFont typeface="Arial"/>
              <a:buChar char="-"/>
            </a:pPr>
            <a:r>
              <a:rPr b="0" i="0" lang="en-CN" sz="2000" u="none" cap="none" strike="noStrike">
                <a:solidFill>
                  <a:srgbClr val="000000"/>
                </a:solidFill>
                <a:latin typeface="Arial"/>
                <a:ea typeface="Arial"/>
                <a:cs typeface="Arial"/>
                <a:sym typeface="Arial"/>
              </a:rPr>
              <a:t>Mimic &amp; front-run in 250 ms!</a:t>
            </a:r>
            <a:endParaRPr/>
          </a:p>
          <a:p>
            <a:pPr indent="-190500" lvl="1" marL="800100" marR="0" rtl="0" algn="l">
              <a:lnSpc>
                <a:spcPct val="100000"/>
              </a:lnSpc>
              <a:spcBef>
                <a:spcPts val="0"/>
              </a:spcBef>
              <a:spcAft>
                <a:spcPts val="0"/>
              </a:spcAft>
              <a:buClr>
                <a:srgbClr val="000000"/>
              </a:buClr>
              <a:buSzPts val="2400"/>
              <a:buFont typeface="Arial"/>
              <a:buNone/>
            </a:pPr>
            <a:r>
              <a:t/>
            </a:r>
            <a:endParaRPr b="0" i="0" sz="20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None/>
            </a:pPr>
            <a:r>
              <a:rPr b="1" i="0" lang="en-CN" sz="2000" u="none" cap="none" strike="noStrike">
                <a:solidFill>
                  <a:srgbClr val="292929"/>
                </a:solidFill>
                <a:latin typeface="Source Code Pro"/>
                <a:ea typeface="Source Code Pro"/>
                <a:cs typeface="Source Code Pro"/>
                <a:sym typeface="Source Code Pro"/>
              </a:rPr>
              <a:t>	Bribe genius</a:t>
            </a:r>
            <a:endParaRPr/>
          </a:p>
          <a:p>
            <a:pPr indent="-342900" lvl="3" marL="1714500" marR="0" rtl="0" algn="l">
              <a:lnSpc>
                <a:spcPct val="100000"/>
              </a:lnSpc>
              <a:spcBef>
                <a:spcPts val="0"/>
              </a:spcBef>
              <a:spcAft>
                <a:spcPts val="0"/>
              </a:spcAft>
              <a:buClr>
                <a:srgbClr val="000000"/>
              </a:buClr>
              <a:buSzPts val="2400"/>
              <a:buFont typeface="Arial"/>
              <a:buChar char="-"/>
            </a:pPr>
            <a:r>
              <a:rPr b="0" i="0" lang="en-CN" sz="2000" u="none" cap="none" strike="noStrike">
                <a:solidFill>
                  <a:srgbClr val="292929"/>
                </a:solidFill>
                <a:latin typeface="Arial"/>
                <a:ea typeface="Arial"/>
                <a:cs typeface="Arial"/>
                <a:sym typeface="Arial"/>
              </a:rPr>
              <a:t>Vulnerable 523.55 ETH</a:t>
            </a:r>
            <a:endParaRPr b="0" i="0" sz="2000" u="none" cap="none" strike="noStrike">
              <a:solidFill>
                <a:srgbClr val="292929"/>
              </a:solidFill>
              <a:latin typeface="Source Code Pro"/>
              <a:ea typeface="Source Code Pro"/>
              <a:cs typeface="Source Code Pro"/>
              <a:sym typeface="Source Code Pro"/>
            </a:endParaRPr>
          </a:p>
          <a:p>
            <a:pPr indent="-342900" lvl="4" marL="2171700" marR="0" rtl="0" algn="l">
              <a:lnSpc>
                <a:spcPct val="100000"/>
              </a:lnSpc>
              <a:spcBef>
                <a:spcPts val="0"/>
              </a:spcBef>
              <a:spcAft>
                <a:spcPts val="0"/>
              </a:spcAft>
              <a:buClr>
                <a:srgbClr val="000000"/>
              </a:buClr>
              <a:buSzPts val="2400"/>
              <a:buFont typeface="Arial"/>
              <a:buChar char="-"/>
            </a:pPr>
            <a:r>
              <a:rPr b="0" i="0" lang="en-CN" sz="2000" u="none" cap="none" strike="noStrike">
                <a:solidFill>
                  <a:srgbClr val="292929"/>
                </a:solidFill>
                <a:latin typeface="Source Code Pro"/>
                <a:ea typeface="Source Code Pro"/>
                <a:cs typeface="Source Code Pro"/>
                <a:sym typeface="Source Code Pro"/>
              </a:rPr>
              <a:t>- </a:t>
            </a:r>
            <a:r>
              <a:rPr b="0" i="0" lang="en-CN" sz="2000" u="none" cap="none" strike="noStrike">
                <a:solidFill>
                  <a:srgbClr val="292929"/>
                </a:solidFill>
                <a:latin typeface="Arial"/>
                <a:ea typeface="Arial"/>
                <a:cs typeface="Arial"/>
                <a:sym typeface="Arial"/>
              </a:rPr>
              <a:t>78.53 ETH (15% Bribe)</a:t>
            </a:r>
            <a:endParaRPr/>
          </a:p>
          <a:p>
            <a:pPr indent="-342900" lvl="4" marL="2171700" marR="0" rtl="0" algn="l">
              <a:lnSpc>
                <a:spcPct val="100000"/>
              </a:lnSpc>
              <a:spcBef>
                <a:spcPts val="0"/>
              </a:spcBef>
              <a:spcAft>
                <a:spcPts val="0"/>
              </a:spcAft>
              <a:buClr>
                <a:srgbClr val="000000"/>
              </a:buClr>
              <a:buSzPts val="2400"/>
              <a:buFont typeface="Arial"/>
              <a:buChar char="-"/>
            </a:pPr>
            <a:r>
              <a:rPr b="0" i="0" lang="en-CN" sz="2000" u="none" cap="none" strike="noStrike">
                <a:solidFill>
                  <a:srgbClr val="292929"/>
                </a:solidFill>
                <a:latin typeface="Arial"/>
                <a:ea typeface="Arial"/>
                <a:cs typeface="Arial"/>
                <a:sym typeface="Arial"/>
              </a:rPr>
              <a:t>- </a:t>
            </a:r>
            <a:r>
              <a:rPr b="1" i="0" lang="en-CN" sz="2000" u="none" cap="none" strike="noStrike">
                <a:solidFill>
                  <a:srgbClr val="292929"/>
                </a:solidFill>
                <a:latin typeface="Arial"/>
                <a:ea typeface="Arial"/>
                <a:cs typeface="Arial"/>
                <a:sym typeface="Arial"/>
              </a:rPr>
              <a:t>44.50 ETH (10% bounty)</a:t>
            </a:r>
            <a:endParaRPr b="1" i="0" sz="2000" u="none" cap="none" strike="noStrike">
              <a:solidFill>
                <a:srgbClr val="292929"/>
              </a:solidFill>
              <a:latin typeface="Source Code Pro"/>
              <a:ea typeface="Source Code Pro"/>
              <a:cs typeface="Source Code Pro"/>
              <a:sym typeface="Source Code Pro"/>
            </a:endParaRPr>
          </a:p>
        </p:txBody>
      </p:sp>
      <p:sp>
        <p:nvSpPr>
          <p:cNvPr id="821" name="Google Shape;821;p90"/>
          <p:cNvSpPr txBox="1"/>
          <p:nvPr/>
        </p:nvSpPr>
        <p:spPr>
          <a:xfrm>
            <a:off x="9296400" y="5963605"/>
            <a:ext cx="1920240" cy="428626"/>
          </a:xfrm>
          <a:prstGeom prst="rect">
            <a:avLst/>
          </a:prstGeom>
          <a:noFill/>
          <a:ln>
            <a:noFill/>
          </a:ln>
        </p:spPr>
        <p:txBody>
          <a:bodyPr anchorCtr="0" anchor="t" bIns="41125" lIns="82275" spcFirstLastPara="1" rIns="82275" wrap="square" tIns="41125">
            <a:noAutofit/>
          </a:bodyPr>
          <a:lstStyle/>
          <a:p>
            <a:pPr indent="0" lvl="0" marL="0" marR="0" rtl="0" algn="r">
              <a:lnSpc>
                <a:spcPct val="100000"/>
              </a:lnSpc>
              <a:spcBef>
                <a:spcPts val="0"/>
              </a:spcBef>
              <a:spcAft>
                <a:spcPts val="0"/>
              </a:spcAft>
              <a:buNone/>
            </a:pPr>
            <a:fld id="{00000000-1234-1234-1234-123412341234}" type="slidenum">
              <a:rPr b="0" i="0" lang="en-CN" sz="1260" u="none" cap="none" strike="noStrike">
                <a:solidFill>
                  <a:schemeClr val="dk1"/>
                </a:solidFill>
                <a:latin typeface="Arial"/>
                <a:ea typeface="Arial"/>
                <a:cs typeface="Arial"/>
                <a:sym typeface="Arial"/>
              </a:rPr>
              <a:t>‹#›</a:t>
            </a:fld>
            <a:endParaRPr b="0" i="0" sz="1260" u="none" cap="none" strike="noStrike">
              <a:solidFill>
                <a:schemeClr val="dk1"/>
              </a:solidFill>
              <a:latin typeface="Arial"/>
              <a:ea typeface="Arial"/>
              <a:cs typeface="Arial"/>
              <a:sym typeface="Arial"/>
            </a:endParaRPr>
          </a:p>
        </p:txBody>
      </p:sp>
      <p:pic>
        <p:nvPicPr>
          <p:cNvPr descr="Speedy Gonzales - Wikipedia" id="822" name="Google Shape;822;p90"/>
          <p:cNvPicPr preferRelativeResize="0"/>
          <p:nvPr/>
        </p:nvPicPr>
        <p:blipFill rotWithShape="1">
          <a:blip r:embed="rId3">
            <a:alphaModFix/>
          </a:blip>
          <a:srcRect b="0" l="0" r="0" t="0"/>
          <a:stretch/>
        </p:blipFill>
        <p:spPr>
          <a:xfrm>
            <a:off x="1187941" y="3224041"/>
            <a:ext cx="566442" cy="710932"/>
          </a:xfrm>
          <a:prstGeom prst="rect">
            <a:avLst/>
          </a:prstGeom>
          <a:noFill/>
          <a:ln>
            <a:noFill/>
          </a:ln>
        </p:spPr>
      </p:pic>
      <p:pic>
        <p:nvPicPr>
          <p:cNvPr descr="Icon&#10;&#10;Description automatically generated" id="823" name="Google Shape;823;p90"/>
          <p:cNvPicPr preferRelativeResize="0"/>
          <p:nvPr/>
        </p:nvPicPr>
        <p:blipFill rotWithShape="1">
          <a:blip r:embed="rId4">
            <a:alphaModFix/>
          </a:blip>
          <a:srcRect b="0" l="0" r="0" t="0"/>
          <a:stretch/>
        </p:blipFill>
        <p:spPr>
          <a:xfrm>
            <a:off x="1187941" y="4294192"/>
            <a:ext cx="566442" cy="566442"/>
          </a:xfrm>
          <a:prstGeom prst="rect">
            <a:avLst/>
          </a:prstGeom>
          <a:noFill/>
          <a:ln>
            <a:noFill/>
          </a:ln>
        </p:spPr>
      </p:pic>
      <p:pic>
        <p:nvPicPr>
          <p:cNvPr descr="Shape&#10;&#10;Description automatically generated with low confidence" id="824" name="Google Shape;824;p90"/>
          <p:cNvPicPr preferRelativeResize="0"/>
          <p:nvPr/>
        </p:nvPicPr>
        <p:blipFill rotWithShape="1">
          <a:blip r:embed="rId5">
            <a:alphaModFix/>
          </a:blip>
          <a:srcRect b="0" l="0" r="0" t="0"/>
          <a:stretch/>
        </p:blipFill>
        <p:spPr>
          <a:xfrm>
            <a:off x="1119396" y="2161290"/>
            <a:ext cx="703532" cy="703532"/>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28" name="Shape 828"/>
        <p:cNvGrpSpPr/>
        <p:nvPr/>
      </p:nvGrpSpPr>
      <p:grpSpPr>
        <a:xfrm>
          <a:off x="0" y="0"/>
          <a:ext cx="0" cy="0"/>
          <a:chOff x="0" y="0"/>
          <a:chExt cx="0" cy="0"/>
        </a:xfrm>
      </p:grpSpPr>
      <p:sp>
        <p:nvSpPr>
          <p:cNvPr id="829" name="Google Shape;829;p9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CN"/>
              <a:t>DeFi Attacks</a:t>
            </a:r>
            <a:endParaRPr/>
          </a:p>
        </p:txBody>
      </p:sp>
      <p:sp>
        <p:nvSpPr>
          <p:cNvPr id="830" name="Google Shape;830;p91"/>
          <p:cNvSpPr txBox="1"/>
          <p:nvPr>
            <p:ph idx="12" type="sldNum"/>
          </p:nvPr>
        </p:nvSpPr>
        <p:spPr>
          <a:xfrm>
            <a:off x="9652000" y="6245227"/>
            <a:ext cx="2133600" cy="476251"/>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N" sz="1500" u="none" cap="none" strike="noStrike">
                <a:solidFill>
                  <a:schemeClr val="dk1"/>
                </a:solidFill>
                <a:latin typeface="Arial"/>
                <a:ea typeface="Arial"/>
                <a:cs typeface="Arial"/>
                <a:sym typeface="Arial"/>
              </a:rPr>
              <a:t>‹#›</a:t>
            </a:fld>
            <a:endParaRPr b="0" i="0" sz="1500" u="none" cap="none" strike="noStrike">
              <a:solidFill>
                <a:schemeClr val="dk1"/>
              </a:solidFill>
              <a:latin typeface="Arial"/>
              <a:ea typeface="Arial"/>
              <a:cs typeface="Arial"/>
              <a:sym typeface="Arial"/>
            </a:endParaRPr>
          </a:p>
        </p:txBody>
      </p:sp>
      <p:pic>
        <p:nvPicPr>
          <p:cNvPr id="831" name="Google Shape;831;p91"/>
          <p:cNvPicPr preferRelativeResize="0"/>
          <p:nvPr/>
        </p:nvPicPr>
        <p:blipFill rotWithShape="1">
          <a:blip r:embed="rId3">
            <a:alphaModFix/>
          </a:blip>
          <a:srcRect b="0" l="0" r="0" t="0"/>
          <a:stretch/>
        </p:blipFill>
        <p:spPr>
          <a:xfrm>
            <a:off x="1154808" y="1238283"/>
            <a:ext cx="9882384" cy="548319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35" name="Shape 835"/>
        <p:cNvGrpSpPr/>
        <p:nvPr/>
      </p:nvGrpSpPr>
      <p:grpSpPr>
        <a:xfrm>
          <a:off x="0" y="0"/>
          <a:ext cx="0" cy="0"/>
          <a:chOff x="0" y="0"/>
          <a:chExt cx="0" cy="0"/>
        </a:xfrm>
      </p:grpSpPr>
      <p:sp>
        <p:nvSpPr>
          <p:cNvPr id="836" name="Google Shape;836;p9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CN"/>
              <a:t>DeFi Attacks</a:t>
            </a:r>
            <a:endParaRPr/>
          </a:p>
        </p:txBody>
      </p:sp>
      <p:sp>
        <p:nvSpPr>
          <p:cNvPr id="837" name="Google Shape;837;p92"/>
          <p:cNvSpPr txBox="1"/>
          <p:nvPr>
            <p:ph idx="12" type="sldNum"/>
          </p:nvPr>
        </p:nvSpPr>
        <p:spPr>
          <a:xfrm>
            <a:off x="9652000" y="6245227"/>
            <a:ext cx="2133600" cy="476251"/>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N" sz="1500" u="none" cap="none" strike="noStrike">
                <a:solidFill>
                  <a:schemeClr val="dk1"/>
                </a:solidFill>
                <a:latin typeface="Arial"/>
                <a:ea typeface="Arial"/>
                <a:cs typeface="Arial"/>
                <a:sym typeface="Arial"/>
              </a:rPr>
              <a:t>‹#›</a:t>
            </a:fld>
            <a:endParaRPr b="0" i="0" sz="1500" u="none" cap="none" strike="noStrike">
              <a:solidFill>
                <a:schemeClr val="dk1"/>
              </a:solidFill>
              <a:latin typeface="Arial"/>
              <a:ea typeface="Arial"/>
              <a:cs typeface="Arial"/>
              <a:sym typeface="Arial"/>
            </a:endParaRPr>
          </a:p>
        </p:txBody>
      </p:sp>
      <p:pic>
        <p:nvPicPr>
          <p:cNvPr id="838" name="Google Shape;838;p92"/>
          <p:cNvPicPr preferRelativeResize="0"/>
          <p:nvPr/>
        </p:nvPicPr>
        <p:blipFill rotWithShape="1">
          <a:blip r:embed="rId3">
            <a:alphaModFix/>
          </a:blip>
          <a:srcRect b="0" l="0" r="0" t="0"/>
          <a:stretch/>
        </p:blipFill>
        <p:spPr>
          <a:xfrm>
            <a:off x="339271" y="1270526"/>
            <a:ext cx="11513458" cy="4821774"/>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42" name="Shape 842"/>
        <p:cNvGrpSpPr/>
        <p:nvPr/>
      </p:nvGrpSpPr>
      <p:grpSpPr>
        <a:xfrm>
          <a:off x="0" y="0"/>
          <a:ext cx="0" cy="0"/>
          <a:chOff x="0" y="0"/>
          <a:chExt cx="0" cy="0"/>
        </a:xfrm>
      </p:grpSpPr>
      <p:sp>
        <p:nvSpPr>
          <p:cNvPr id="843" name="Google Shape;843;p9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CN"/>
              <a:t>Generalized Front-Running</a:t>
            </a:r>
            <a:endParaRPr/>
          </a:p>
        </p:txBody>
      </p:sp>
      <p:sp>
        <p:nvSpPr>
          <p:cNvPr id="844" name="Google Shape;844;p93"/>
          <p:cNvSpPr txBox="1"/>
          <p:nvPr>
            <p:ph idx="12" type="sldNum"/>
          </p:nvPr>
        </p:nvSpPr>
        <p:spPr>
          <a:xfrm>
            <a:off x="9652000" y="6245227"/>
            <a:ext cx="2133600" cy="476251"/>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N" sz="1500" u="none" cap="none" strike="noStrike">
                <a:solidFill>
                  <a:schemeClr val="dk1"/>
                </a:solidFill>
                <a:latin typeface="Arial"/>
                <a:ea typeface="Arial"/>
                <a:cs typeface="Arial"/>
                <a:sym typeface="Arial"/>
              </a:rPr>
              <a:t>‹#›</a:t>
            </a:fld>
            <a:endParaRPr b="0" i="0" sz="1500" u="none" cap="none" strike="noStrike">
              <a:solidFill>
                <a:schemeClr val="dk1"/>
              </a:solidFill>
              <a:latin typeface="Arial"/>
              <a:ea typeface="Arial"/>
              <a:cs typeface="Arial"/>
              <a:sym typeface="Arial"/>
            </a:endParaRPr>
          </a:p>
        </p:txBody>
      </p:sp>
      <p:sp>
        <p:nvSpPr>
          <p:cNvPr id="845" name="Google Shape;845;p9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342883" lvl="0" marL="342883" rtl="0" algn="l">
              <a:lnSpc>
                <a:spcPct val="90000"/>
              </a:lnSpc>
              <a:spcBef>
                <a:spcPts val="640"/>
              </a:spcBef>
              <a:spcAft>
                <a:spcPts val="0"/>
              </a:spcAft>
              <a:buClr>
                <a:schemeClr val="accent2"/>
              </a:buClr>
              <a:buSzPts val="1800"/>
              <a:buFont typeface="Noto Sans Symbols"/>
              <a:buChar char="▪"/>
            </a:pPr>
            <a:r>
              <a:rPr b="0" i="0" lang="en-CN" sz="3200" u="none" cap="none" strike="noStrike">
                <a:solidFill>
                  <a:schemeClr val="accent2"/>
                </a:solidFill>
                <a:latin typeface="Calibri"/>
                <a:ea typeface="Calibri"/>
                <a:cs typeface="Calibri"/>
                <a:sym typeface="Calibri"/>
              </a:rPr>
              <a:t>“Copy Cat” or “Replay”</a:t>
            </a:r>
            <a:endParaRPr/>
          </a:p>
          <a:p>
            <a:pPr indent="-285736" lvl="1" marL="742913" marR="0" rtl="0" algn="l">
              <a:lnSpc>
                <a:spcPct val="90000"/>
              </a:lnSpc>
              <a:spcBef>
                <a:spcPts val="560"/>
              </a:spcBef>
              <a:spcAft>
                <a:spcPts val="0"/>
              </a:spcAft>
              <a:buClr>
                <a:schemeClr val="dk1"/>
              </a:buClr>
              <a:buSzPts val="1800"/>
              <a:buFont typeface="Noto Sans Symbols"/>
              <a:buChar char="▪"/>
            </a:pPr>
            <a:r>
              <a:rPr b="0" i="0" lang="en-CN" sz="2800" u="none" cap="none" strike="noStrike">
                <a:solidFill>
                  <a:schemeClr val="dk1"/>
                </a:solidFill>
                <a:latin typeface="Calibri"/>
                <a:ea typeface="Calibri"/>
                <a:cs typeface="Calibri"/>
                <a:sym typeface="Calibri"/>
              </a:rPr>
              <a:t>Observe transaction on the network layer</a:t>
            </a:r>
            <a:endParaRPr/>
          </a:p>
          <a:p>
            <a:pPr indent="-285736" lvl="1" marL="742913" marR="0" rtl="0" algn="l">
              <a:lnSpc>
                <a:spcPct val="90000"/>
              </a:lnSpc>
              <a:spcBef>
                <a:spcPts val="560"/>
              </a:spcBef>
              <a:spcAft>
                <a:spcPts val="0"/>
              </a:spcAft>
              <a:buClr>
                <a:schemeClr val="dk1"/>
              </a:buClr>
              <a:buSzPts val="1800"/>
              <a:buFont typeface="Noto Sans Symbols"/>
              <a:buChar char="▪"/>
            </a:pPr>
            <a:r>
              <a:rPr b="0" i="0" lang="en-CN" sz="2800" u="none" cap="none" strike="noStrike">
                <a:solidFill>
                  <a:schemeClr val="dk1"/>
                </a:solidFill>
                <a:latin typeface="Calibri"/>
                <a:ea typeface="Calibri"/>
                <a:cs typeface="Calibri"/>
                <a:sym typeface="Calibri"/>
              </a:rPr>
              <a:t>Replace certain data, sign, and broadcast copy</a:t>
            </a:r>
            <a:endParaRPr/>
          </a:p>
          <a:p>
            <a:pPr indent="-171436" lvl="1" marL="742913" marR="0" rtl="0" algn="l">
              <a:lnSpc>
                <a:spcPct val="90000"/>
              </a:lnSpc>
              <a:spcBef>
                <a:spcPts val="560"/>
              </a:spcBef>
              <a:spcAft>
                <a:spcPts val="0"/>
              </a:spcAft>
              <a:buClr>
                <a:schemeClr val="dk1"/>
              </a:buClr>
              <a:buSzPts val="1800"/>
              <a:buFont typeface="Noto Sans Symbols"/>
              <a:buNone/>
            </a:pPr>
            <a:r>
              <a:t/>
            </a:r>
            <a:endParaRPr b="0" i="0" sz="2800" u="none" cap="none" strike="noStrike">
              <a:solidFill>
                <a:schemeClr val="dk1"/>
              </a:solidFill>
              <a:latin typeface="Calibri"/>
              <a:ea typeface="Calibri"/>
              <a:cs typeface="Calibri"/>
              <a:sym typeface="Calibri"/>
            </a:endParaRPr>
          </a:p>
          <a:p>
            <a:pPr indent="-342883" lvl="0" marL="342883" rtl="0" algn="l">
              <a:lnSpc>
                <a:spcPct val="90000"/>
              </a:lnSpc>
              <a:spcBef>
                <a:spcPts val="640"/>
              </a:spcBef>
              <a:spcAft>
                <a:spcPts val="0"/>
              </a:spcAft>
              <a:buClr>
                <a:schemeClr val="accent2"/>
              </a:buClr>
              <a:buSzPts val="1800"/>
              <a:buFont typeface="Noto Sans Symbols"/>
              <a:buChar char="▪"/>
            </a:pPr>
            <a:r>
              <a:rPr b="0" i="0" lang="en-CN" sz="3200" u="none" cap="none" strike="noStrike">
                <a:solidFill>
                  <a:schemeClr val="accent2"/>
                </a:solidFill>
                <a:latin typeface="Calibri"/>
                <a:ea typeface="Calibri"/>
                <a:cs typeface="Calibri"/>
                <a:sym typeface="Calibri"/>
              </a:rPr>
              <a:t>Potential Profit</a:t>
            </a:r>
            <a:endParaRPr/>
          </a:p>
          <a:p>
            <a:pPr indent="-285736" lvl="1" marL="742913" marR="0" rtl="0" algn="l">
              <a:lnSpc>
                <a:spcPct val="90000"/>
              </a:lnSpc>
              <a:spcBef>
                <a:spcPts val="560"/>
              </a:spcBef>
              <a:spcAft>
                <a:spcPts val="0"/>
              </a:spcAft>
              <a:buClr>
                <a:schemeClr val="dk1"/>
              </a:buClr>
              <a:buSzPts val="1800"/>
              <a:buFont typeface="Noto Sans Symbols"/>
              <a:buChar char="▪"/>
            </a:pPr>
            <a:r>
              <a:rPr b="0" i="0" lang="en-CN" sz="2800" u="none" cap="none" strike="noStrike">
                <a:solidFill>
                  <a:schemeClr val="dk1"/>
                </a:solidFill>
                <a:latin typeface="Calibri"/>
                <a:ea typeface="Calibri"/>
                <a:cs typeface="Calibri"/>
                <a:sym typeface="Calibri"/>
              </a:rPr>
              <a:t>35M USD over 32 months</a:t>
            </a:r>
            <a:endParaRPr/>
          </a:p>
          <a:p>
            <a:pPr indent="-285736" lvl="1" marL="742913" marR="0" rtl="0" algn="l">
              <a:lnSpc>
                <a:spcPct val="90000"/>
              </a:lnSpc>
              <a:spcBef>
                <a:spcPts val="560"/>
              </a:spcBef>
              <a:spcAft>
                <a:spcPts val="0"/>
              </a:spcAft>
              <a:buClr>
                <a:schemeClr val="dk1"/>
              </a:buClr>
              <a:buSzPts val="1800"/>
              <a:buFont typeface="Noto Sans Symbols"/>
              <a:buChar char="▪"/>
            </a:pPr>
            <a:r>
              <a:rPr b="0" i="0" lang="en-CN" sz="2800" u="none" cap="none" strike="noStrike">
                <a:solidFill>
                  <a:schemeClr val="dk1"/>
                </a:solidFill>
                <a:latin typeface="Calibri"/>
                <a:ea typeface="Calibri"/>
                <a:cs typeface="Calibri"/>
                <a:sym typeface="Calibri"/>
              </a:rPr>
              <a:t>188,365 profitable transactions (0.02%)</a:t>
            </a:r>
            <a:endParaRPr/>
          </a:p>
          <a:p>
            <a:pPr indent="-285736" lvl="1" marL="742913" marR="0" rtl="0" algn="l">
              <a:lnSpc>
                <a:spcPct val="90000"/>
              </a:lnSpc>
              <a:spcBef>
                <a:spcPts val="560"/>
              </a:spcBef>
              <a:spcAft>
                <a:spcPts val="0"/>
              </a:spcAft>
              <a:buClr>
                <a:schemeClr val="dk1"/>
              </a:buClr>
              <a:buSzPts val="1800"/>
              <a:buFont typeface="Noto Sans Symbols"/>
              <a:buChar char="▪"/>
            </a:pPr>
            <a:r>
              <a:rPr b="0" i="0" lang="en-CN" sz="2800" u="none" cap="none" strike="noStrike">
                <a:solidFill>
                  <a:schemeClr val="dk1"/>
                </a:solidFill>
                <a:latin typeface="Calibri"/>
                <a:ea typeface="Calibri"/>
                <a:cs typeface="Calibri"/>
                <a:sym typeface="Calibri"/>
              </a:rPr>
              <a:t>Real-time algorithm (0.18s ± 0.29)</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6"/>
          <p:cNvSpPr txBox="1"/>
          <p:nvPr>
            <p:ph idx="12" type="sldNum"/>
          </p:nvPr>
        </p:nvSpPr>
        <p:spPr>
          <a:xfrm>
            <a:off x="9652000" y="6245227"/>
            <a:ext cx="2133600" cy="476251"/>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N" sz="1500" u="none" cap="none" strike="noStrike">
                <a:solidFill>
                  <a:schemeClr val="dk1"/>
                </a:solidFill>
                <a:latin typeface="Arial"/>
                <a:ea typeface="Arial"/>
                <a:cs typeface="Arial"/>
                <a:sym typeface="Arial"/>
              </a:rPr>
              <a:t>‹#›</a:t>
            </a:fld>
            <a:endParaRPr b="0" i="0" sz="1500" u="none" cap="none" strike="noStrike">
              <a:solidFill>
                <a:schemeClr val="dk1"/>
              </a:solidFill>
              <a:latin typeface="Arial"/>
              <a:ea typeface="Arial"/>
              <a:cs typeface="Arial"/>
              <a:sym typeface="Arial"/>
            </a:endParaRPr>
          </a:p>
        </p:txBody>
      </p:sp>
      <p:sp>
        <p:nvSpPr>
          <p:cNvPr id="149" name="Google Shape;149;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CN"/>
              <a:t>What if..</a:t>
            </a:r>
            <a:endParaRPr/>
          </a:p>
        </p:txBody>
      </p:sp>
      <p:pic>
        <p:nvPicPr>
          <p:cNvPr descr="A screenshot of a chat&#10;&#10;Description automatically generated with medium confidence" id="150" name="Google Shape;150;p16"/>
          <p:cNvPicPr preferRelativeResize="0"/>
          <p:nvPr/>
        </p:nvPicPr>
        <p:blipFill rotWithShape="1">
          <a:blip r:embed="rId3">
            <a:alphaModFix/>
          </a:blip>
          <a:srcRect b="0" l="0" r="0" t="0"/>
          <a:stretch/>
        </p:blipFill>
        <p:spPr>
          <a:xfrm>
            <a:off x="1187449" y="1610095"/>
            <a:ext cx="10229559" cy="62065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49" name="Shape 849"/>
        <p:cNvGrpSpPr/>
        <p:nvPr/>
      </p:nvGrpSpPr>
      <p:grpSpPr>
        <a:xfrm>
          <a:off x="0" y="0"/>
          <a:ext cx="0" cy="0"/>
          <a:chOff x="0" y="0"/>
          <a:chExt cx="0" cy="0"/>
        </a:xfrm>
      </p:grpSpPr>
      <p:sp>
        <p:nvSpPr>
          <p:cNvPr id="850" name="Google Shape;850;p9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CN"/>
              <a:t>Generalized Front-Running</a:t>
            </a:r>
            <a:endParaRPr/>
          </a:p>
        </p:txBody>
      </p:sp>
      <p:pic>
        <p:nvPicPr>
          <p:cNvPr descr="Chart&#10;&#10;Description automatically generated" id="851" name="Google Shape;851;p94"/>
          <p:cNvPicPr preferRelativeResize="0"/>
          <p:nvPr>
            <p:ph idx="1" type="body"/>
          </p:nvPr>
        </p:nvPicPr>
        <p:blipFill rotWithShape="1">
          <a:blip r:embed="rId3">
            <a:alphaModFix/>
          </a:blip>
          <a:srcRect b="62377" l="0" r="0" t="0"/>
          <a:stretch/>
        </p:blipFill>
        <p:spPr>
          <a:xfrm>
            <a:off x="6170548" y="2760457"/>
            <a:ext cx="5119438" cy="1841912"/>
          </a:xfrm>
          <a:prstGeom prst="rect">
            <a:avLst/>
          </a:prstGeom>
          <a:noFill/>
          <a:ln>
            <a:noFill/>
          </a:ln>
        </p:spPr>
      </p:pic>
      <p:sp>
        <p:nvSpPr>
          <p:cNvPr id="852" name="Google Shape;852;p94"/>
          <p:cNvSpPr txBox="1"/>
          <p:nvPr>
            <p:ph idx="12" type="sldNum"/>
          </p:nvPr>
        </p:nvSpPr>
        <p:spPr>
          <a:xfrm>
            <a:off x="9652000" y="6245227"/>
            <a:ext cx="2133600" cy="476251"/>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N" sz="1500" u="none" cap="none" strike="noStrike">
                <a:solidFill>
                  <a:schemeClr val="dk1"/>
                </a:solidFill>
                <a:latin typeface="Arial"/>
                <a:ea typeface="Arial"/>
                <a:cs typeface="Arial"/>
                <a:sym typeface="Arial"/>
              </a:rPr>
              <a:t>‹#›</a:t>
            </a:fld>
            <a:endParaRPr b="0" i="0" sz="1500" u="none" cap="none" strike="noStrike">
              <a:solidFill>
                <a:schemeClr val="dk1"/>
              </a:solidFill>
              <a:latin typeface="Arial"/>
              <a:ea typeface="Arial"/>
              <a:cs typeface="Arial"/>
              <a:sym typeface="Arial"/>
            </a:endParaRPr>
          </a:p>
        </p:txBody>
      </p:sp>
      <p:pic>
        <p:nvPicPr>
          <p:cNvPr descr="Screenshot 2021-05-20 at 21.07.00.png" id="853" name="Google Shape;853;p94"/>
          <p:cNvPicPr preferRelativeResize="0"/>
          <p:nvPr/>
        </p:nvPicPr>
        <p:blipFill rotWithShape="1">
          <a:blip r:embed="rId4">
            <a:alphaModFix/>
          </a:blip>
          <a:srcRect b="0" l="0" r="0" t="0"/>
          <a:stretch/>
        </p:blipFill>
        <p:spPr>
          <a:xfrm>
            <a:off x="501149" y="1582738"/>
            <a:ext cx="5194301" cy="4197350"/>
          </a:xfrm>
          <a:prstGeom prst="rect">
            <a:avLst/>
          </a:prstGeom>
          <a:noFill/>
          <a:ln>
            <a:noFill/>
          </a:ln>
        </p:spPr>
      </p:pic>
      <p:sp>
        <p:nvSpPr>
          <p:cNvPr id="854" name="Google Shape;854;p94"/>
          <p:cNvSpPr/>
          <p:nvPr/>
        </p:nvSpPr>
        <p:spPr>
          <a:xfrm>
            <a:off x="615636" y="2544024"/>
            <a:ext cx="4762122" cy="1367073"/>
          </a:xfrm>
          <a:prstGeom prst="rect">
            <a:avLst/>
          </a:prstGeom>
          <a:noFill/>
          <a:ln cap="flat" cmpd="sng" w="76200">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59" name="Shape 859"/>
        <p:cNvGrpSpPr/>
        <p:nvPr/>
      </p:nvGrpSpPr>
      <p:grpSpPr>
        <a:xfrm>
          <a:off x="0" y="0"/>
          <a:ext cx="0" cy="0"/>
          <a:chOff x="0" y="0"/>
          <a:chExt cx="0" cy="0"/>
        </a:xfrm>
      </p:grpSpPr>
      <p:sp>
        <p:nvSpPr>
          <p:cNvPr id="860" name="Google Shape;860;p20"/>
          <p:cNvSpPr txBox="1"/>
          <p:nvPr>
            <p:ph type="title"/>
          </p:nvPr>
        </p:nvSpPr>
        <p:spPr>
          <a:xfrm>
            <a:off x="635080" y="426925"/>
            <a:ext cx="10515600" cy="78405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rgbClr val="0F4C81"/>
              </a:buClr>
              <a:buSzPct val="100000"/>
              <a:buFont typeface="Calibri"/>
              <a:buNone/>
            </a:pPr>
            <a:r>
              <a:rPr lang="en-CN">
                <a:solidFill>
                  <a:srgbClr val="0F4C81"/>
                </a:solidFill>
              </a:rPr>
              <a:t>Thank You!</a:t>
            </a:r>
            <a:endParaRPr>
              <a:solidFill>
                <a:srgbClr val="0F4C81"/>
              </a:solidFill>
            </a:endParaRPr>
          </a:p>
        </p:txBody>
      </p:sp>
      <p:pic>
        <p:nvPicPr>
          <p:cNvPr id="861" name="Google Shape;861;p20"/>
          <p:cNvPicPr preferRelativeResize="0"/>
          <p:nvPr/>
        </p:nvPicPr>
        <p:blipFill rotWithShape="1">
          <a:blip r:embed="rId3">
            <a:alphaModFix/>
          </a:blip>
          <a:srcRect b="0" l="0" r="0" t="0"/>
          <a:stretch/>
        </p:blipFill>
        <p:spPr>
          <a:xfrm>
            <a:off x="811090" y="1449963"/>
            <a:ext cx="7963586" cy="3781794"/>
          </a:xfrm>
          <a:prstGeom prst="rect">
            <a:avLst/>
          </a:prstGeom>
          <a:noFill/>
          <a:ln>
            <a:noFill/>
          </a:ln>
        </p:spPr>
      </p:pic>
      <p:sp>
        <p:nvSpPr>
          <p:cNvPr id="862" name="Google Shape;862;p20"/>
          <p:cNvSpPr txBox="1"/>
          <p:nvPr/>
        </p:nvSpPr>
        <p:spPr>
          <a:xfrm>
            <a:off x="8891236" y="1449963"/>
            <a:ext cx="3110592" cy="289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CN" sz="1400" u="none" cap="none" strike="noStrike">
                <a:solidFill>
                  <a:srgbClr val="000000"/>
                </a:solidFill>
                <a:latin typeface="Arial"/>
                <a:ea typeface="Arial"/>
                <a:cs typeface="Arial"/>
                <a:sym typeface="Arial"/>
              </a:rPr>
              <a:t>Relevant Papers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CN" sz="1400" u="none" cap="none" strike="noStrike">
                <a:solidFill>
                  <a:srgbClr val="000000"/>
                </a:solidFill>
                <a:latin typeface="Arial"/>
                <a:ea typeface="Arial"/>
                <a:cs typeface="Arial"/>
                <a:sym typeface="Arial"/>
              </a:rPr>
              <a:t>- SoK: DeFi Incidents (https://arxiv.org/pdf/2208.13035.pdf)</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CN" sz="1400" u="none" cap="none" strike="noStrike">
                <a:solidFill>
                  <a:srgbClr val="000000"/>
                </a:solidFill>
                <a:latin typeface="Arial"/>
                <a:ea typeface="Arial"/>
                <a:cs typeface="Arial"/>
                <a:sym typeface="Arial"/>
              </a:rPr>
              <a:t>- Quantifying Blockchain Extractable Value: How dark is the forest? (https://arxiv.org/pdf/2101.05511.pdf)</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CN" sz="1400" u="none" cap="none" strike="noStrike">
                <a:solidFill>
                  <a:srgbClr val="000000"/>
                </a:solidFill>
                <a:latin typeface="Arial"/>
                <a:ea typeface="Arial"/>
                <a:cs typeface="Arial"/>
                <a:sym typeface="Arial"/>
              </a:rPr>
              <a:t>- An Empirical Study of DeFi Liquidations: Incentives, Risks, and Instabilities (https://arxiv.org/pdf/2106.06389.pdf)</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3"/>
          <p:cNvSpPr txBox="1"/>
          <p:nvPr>
            <p:ph idx="12" type="sldNum"/>
          </p:nvPr>
        </p:nvSpPr>
        <p:spPr>
          <a:xfrm>
            <a:off x="9652000" y="6245227"/>
            <a:ext cx="2133600" cy="476251"/>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N" sz="1500" u="none" cap="none" strike="noStrike">
                <a:solidFill>
                  <a:schemeClr val="dk1"/>
                </a:solidFill>
                <a:latin typeface="Arial"/>
                <a:ea typeface="Arial"/>
                <a:cs typeface="Arial"/>
                <a:sym typeface="Arial"/>
              </a:rPr>
              <a:t>‹#›</a:t>
            </a:fld>
            <a:endParaRPr b="0" i="0" sz="1500" u="none" cap="none" strike="noStrike">
              <a:solidFill>
                <a:schemeClr val="dk1"/>
              </a:solidFill>
              <a:latin typeface="Arial"/>
              <a:ea typeface="Arial"/>
              <a:cs typeface="Arial"/>
              <a:sym typeface="Arial"/>
            </a:endParaRPr>
          </a:p>
        </p:txBody>
      </p:sp>
      <p:sp>
        <p:nvSpPr>
          <p:cNvPr id="156" name="Google Shape;156;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CN"/>
              <a:t>What if..</a:t>
            </a:r>
            <a:endParaRPr/>
          </a:p>
        </p:txBody>
      </p:sp>
      <p:pic>
        <p:nvPicPr>
          <p:cNvPr descr="A screenshot of a computer&#10;&#10;Description automatically generated with low confidence" id="157" name="Google Shape;157;p33"/>
          <p:cNvPicPr preferRelativeResize="0"/>
          <p:nvPr/>
        </p:nvPicPr>
        <p:blipFill rotWithShape="1">
          <a:blip r:embed="rId3">
            <a:alphaModFix/>
          </a:blip>
          <a:srcRect b="0" l="0" r="0" t="0"/>
          <a:stretch/>
        </p:blipFill>
        <p:spPr>
          <a:xfrm>
            <a:off x="565942" y="1741640"/>
            <a:ext cx="11219658" cy="360413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5"/>
          <p:cNvSpPr/>
          <p:nvPr/>
        </p:nvSpPr>
        <p:spPr>
          <a:xfrm>
            <a:off x="909484" y="2332870"/>
            <a:ext cx="4281948" cy="2762865"/>
          </a:xfrm>
          <a:prstGeom prst="rightArrowCallout">
            <a:avLst>
              <a:gd fmla="val 25000" name="adj1"/>
              <a:gd fmla="val 25000" name="adj2"/>
              <a:gd fmla="val 25000" name="adj3"/>
              <a:gd fmla="val 64977" name="adj4"/>
            </a:avLst>
          </a:prstGeom>
          <a:solidFill>
            <a:schemeClr val="accent1">
              <a:alpha val="31764"/>
            </a:schemeClr>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63" name="Google Shape;163;p35"/>
          <p:cNvSpPr txBox="1"/>
          <p:nvPr>
            <p:ph idx="12" type="sldNum"/>
          </p:nvPr>
        </p:nvSpPr>
        <p:spPr>
          <a:xfrm>
            <a:off x="9652000" y="6245227"/>
            <a:ext cx="2133600" cy="476251"/>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CN" sz="1500" u="none" cap="none" strike="noStrike">
                <a:solidFill>
                  <a:schemeClr val="dk1"/>
                </a:solidFill>
                <a:latin typeface="Arial"/>
                <a:ea typeface="Arial"/>
                <a:cs typeface="Arial"/>
                <a:sym typeface="Arial"/>
              </a:rPr>
              <a:t>‹#›</a:t>
            </a:fld>
            <a:endParaRPr b="0" i="0" sz="1500" u="none" cap="none" strike="noStrike">
              <a:solidFill>
                <a:schemeClr val="dk1"/>
              </a:solidFill>
              <a:latin typeface="Arial"/>
              <a:ea typeface="Arial"/>
              <a:cs typeface="Arial"/>
              <a:sym typeface="Arial"/>
            </a:endParaRPr>
          </a:p>
        </p:txBody>
      </p:sp>
      <p:sp>
        <p:nvSpPr>
          <p:cNvPr id="164" name="Google Shape;164;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rPr lang="en-CN"/>
              <a:t>Pre-audit</a:t>
            </a:r>
            <a:endParaRPr/>
          </a:p>
        </p:txBody>
      </p:sp>
      <p:sp>
        <p:nvSpPr>
          <p:cNvPr id="165" name="Google Shape;165;p35"/>
          <p:cNvSpPr/>
          <p:nvPr/>
        </p:nvSpPr>
        <p:spPr>
          <a:xfrm>
            <a:off x="5502787" y="2133768"/>
            <a:ext cx="1733755" cy="1386348"/>
          </a:xfrm>
          <a:prstGeom prst="flowChartAlternateProcess">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CN" sz="2800" u="none" cap="none" strike="noStrike">
                <a:solidFill>
                  <a:schemeClr val="lt1"/>
                </a:solidFill>
                <a:latin typeface="Arial"/>
                <a:ea typeface="Arial"/>
                <a:cs typeface="Arial"/>
                <a:sym typeface="Arial"/>
              </a:rPr>
              <a:t>chatGPT</a:t>
            </a:r>
            <a:endParaRPr b="0" i="0" sz="2800" u="none" cap="none" strike="noStrike">
              <a:solidFill>
                <a:schemeClr val="lt1"/>
              </a:solidFill>
              <a:latin typeface="Arial"/>
              <a:ea typeface="Arial"/>
              <a:cs typeface="Arial"/>
              <a:sym typeface="Arial"/>
            </a:endParaRPr>
          </a:p>
        </p:txBody>
      </p:sp>
      <p:sp>
        <p:nvSpPr>
          <p:cNvPr id="166" name="Google Shape;166;p35"/>
          <p:cNvSpPr/>
          <p:nvPr/>
        </p:nvSpPr>
        <p:spPr>
          <a:xfrm>
            <a:off x="5502787" y="3786912"/>
            <a:ext cx="1733755" cy="1386348"/>
          </a:xfrm>
          <a:prstGeom prst="flowChartAlternateProcess">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CN" sz="2800" u="none" cap="none" strike="noStrike">
                <a:solidFill>
                  <a:schemeClr val="lt1"/>
                </a:solidFill>
                <a:latin typeface="Arial"/>
                <a:ea typeface="Arial"/>
                <a:cs typeface="Arial"/>
                <a:sym typeface="Arial"/>
              </a:rPr>
              <a:t>Claude</a:t>
            </a:r>
            <a:endParaRPr b="0" i="0" sz="2800" u="none" cap="none" strike="noStrike">
              <a:solidFill>
                <a:schemeClr val="lt1"/>
              </a:solidFill>
              <a:latin typeface="Arial"/>
              <a:ea typeface="Arial"/>
              <a:cs typeface="Arial"/>
              <a:sym typeface="Arial"/>
            </a:endParaRPr>
          </a:p>
        </p:txBody>
      </p:sp>
      <p:sp>
        <p:nvSpPr>
          <p:cNvPr id="167" name="Google Shape;167;p35"/>
          <p:cNvSpPr txBox="1"/>
          <p:nvPr/>
        </p:nvSpPr>
        <p:spPr>
          <a:xfrm>
            <a:off x="1054509" y="2448211"/>
            <a:ext cx="2465290" cy="954107"/>
          </a:xfrm>
          <a:prstGeom prst="rect">
            <a:avLst/>
          </a:prstGeom>
          <a:noFill/>
          <a:ln cap="flat" cmpd="sng" w="9525">
            <a:solidFill>
              <a:srgbClr val="1C305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CN" sz="1400" u="none" cap="none" strike="noStrike">
                <a:solidFill>
                  <a:srgbClr val="000000"/>
                </a:solidFill>
                <a:latin typeface="Courier New"/>
                <a:ea typeface="Courier New"/>
                <a:cs typeface="Courier New"/>
                <a:sym typeface="Courier New"/>
              </a:rPr>
              <a:t>Contract SuperSecure {</a:t>
            </a:r>
            <a:endParaRPr/>
          </a:p>
          <a:p>
            <a:pPr indent="0" lvl="0" marL="0" marR="0" rtl="0" algn="l">
              <a:lnSpc>
                <a:spcPct val="100000"/>
              </a:lnSpc>
              <a:spcBef>
                <a:spcPts val="0"/>
              </a:spcBef>
              <a:spcAft>
                <a:spcPts val="0"/>
              </a:spcAft>
              <a:buNone/>
            </a:pPr>
            <a:r>
              <a:rPr b="0" i="0" lang="en-CN" sz="1400" u="none" cap="none" strike="noStrike">
                <a:solidFill>
                  <a:srgbClr val="000000"/>
                </a:solidFill>
                <a:latin typeface="Courier New"/>
                <a:ea typeface="Courier New"/>
                <a:cs typeface="Courier New"/>
                <a:sym typeface="Courier New"/>
              </a:rPr>
              <a:t>…</a:t>
            </a:r>
            <a:endParaRPr/>
          </a:p>
          <a:p>
            <a:pPr indent="0" lvl="0" marL="0" marR="0" rtl="0" algn="l">
              <a:lnSpc>
                <a:spcPct val="100000"/>
              </a:lnSpc>
              <a:spcBef>
                <a:spcPts val="0"/>
              </a:spcBef>
              <a:spcAft>
                <a:spcPts val="0"/>
              </a:spcAft>
              <a:buNone/>
            </a:pPr>
            <a:r>
              <a:rPr b="0" i="0" lang="en-CN" sz="1400" u="none" cap="none" strike="noStrike">
                <a:solidFill>
                  <a:srgbClr val="000000"/>
                </a:solidFill>
                <a:latin typeface="Courier New"/>
                <a:ea typeface="Courier New"/>
                <a:cs typeface="Courier New"/>
                <a:sym typeface="Courier New"/>
              </a:rPr>
              <a:t>}</a:t>
            </a:r>
            <a:endParaRPr/>
          </a:p>
        </p:txBody>
      </p:sp>
      <p:sp>
        <p:nvSpPr>
          <p:cNvPr id="168" name="Google Shape;168;p35"/>
          <p:cNvSpPr txBox="1"/>
          <p:nvPr/>
        </p:nvSpPr>
        <p:spPr>
          <a:xfrm>
            <a:off x="1054509" y="4264910"/>
            <a:ext cx="2465290" cy="738664"/>
          </a:xfrm>
          <a:prstGeom prst="rect">
            <a:avLst/>
          </a:prstGeom>
          <a:noFill/>
          <a:ln cap="flat" cmpd="sng" w="9525">
            <a:solidFill>
              <a:srgbClr val="1C305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CN" sz="1400" u="none" cap="none" strike="noStrike">
                <a:solidFill>
                  <a:srgbClr val="000000"/>
                </a:solidFill>
                <a:latin typeface="Courier New"/>
                <a:ea typeface="Courier New"/>
                <a:cs typeface="Courier New"/>
                <a:sym typeface="Courier New"/>
              </a:rPr>
              <a:t>Reentrancy</a:t>
            </a:r>
            <a:endParaRPr b="0" i="0" sz="14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CN" sz="1400" u="none" cap="none" strike="noStrike">
                <a:solidFill>
                  <a:srgbClr val="000000"/>
                </a:solidFill>
                <a:latin typeface="Courier New"/>
                <a:ea typeface="Courier New"/>
                <a:cs typeface="Courier New"/>
                <a:sym typeface="Courier New"/>
              </a:rPr>
              <a:t>Reentrancy definition</a:t>
            </a:r>
            <a:endParaRPr b="0" i="0" sz="1400" u="none" cap="none" strike="noStrike">
              <a:solidFill>
                <a:srgbClr val="000000"/>
              </a:solidFill>
              <a:latin typeface="Courier New"/>
              <a:ea typeface="Courier New"/>
              <a:cs typeface="Courier New"/>
              <a:sym typeface="Courier New"/>
            </a:endParaRPr>
          </a:p>
        </p:txBody>
      </p:sp>
      <p:sp>
        <p:nvSpPr>
          <p:cNvPr id="169" name="Google Shape;169;p35"/>
          <p:cNvSpPr txBox="1"/>
          <p:nvPr/>
        </p:nvSpPr>
        <p:spPr>
          <a:xfrm>
            <a:off x="2100415" y="3572004"/>
            <a:ext cx="390155"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CN" sz="2800" u="none" cap="none" strike="noStrike">
                <a:solidFill>
                  <a:srgbClr val="000000"/>
                </a:solidFill>
                <a:latin typeface="Arial"/>
                <a:ea typeface="Arial"/>
                <a:cs typeface="Arial"/>
                <a:sym typeface="Arial"/>
              </a:rPr>
              <a:t>+</a:t>
            </a:r>
            <a:endParaRPr/>
          </a:p>
        </p:txBody>
      </p:sp>
      <p:sp>
        <p:nvSpPr>
          <p:cNvPr id="170" name="Google Shape;170;p35"/>
          <p:cNvSpPr txBox="1"/>
          <p:nvPr/>
        </p:nvSpPr>
        <p:spPr>
          <a:xfrm>
            <a:off x="8154289" y="2221489"/>
            <a:ext cx="2792378" cy="1169551"/>
          </a:xfrm>
          <a:prstGeom prst="rect">
            <a:avLst/>
          </a:prstGeom>
          <a:noFill/>
          <a:ln cap="flat" cmpd="sng" w="9525">
            <a:solidFill>
              <a:srgbClr val="1C305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CN" sz="1400" u="none" cap="none" strike="noStrike">
                <a:solidFill>
                  <a:srgbClr val="000000"/>
                </a:solidFill>
                <a:latin typeface="Courier New"/>
                <a:ea typeface="Courier New"/>
                <a:cs typeface="Courier New"/>
                <a:sym typeface="Courier New"/>
              </a:rPr>
              <a:t>Results: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CN" sz="1400" u="none" cap="none" strike="noStrike">
                <a:solidFill>
                  <a:srgbClr val="000000"/>
                </a:solidFill>
                <a:latin typeface="Courier New"/>
                <a:ea typeface="Courier New"/>
                <a:cs typeface="Courier New"/>
                <a:sym typeface="Courier New"/>
              </a:rPr>
              <a:t>Vulnerable because..</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CN" sz="1400" u="none" cap="none" strike="noStrike">
                <a:solidFill>
                  <a:srgbClr val="000000"/>
                </a:solidFill>
                <a:latin typeface="Courier New"/>
                <a:ea typeface="Courier New"/>
                <a:cs typeface="Courier New"/>
                <a:sym typeface="Courier New"/>
              </a:rPr>
              <a:t>Not vulnerable because..</a:t>
            </a:r>
            <a:endParaRPr b="0" i="0" sz="1400" u="none" cap="none" strike="noStrike">
              <a:solidFill>
                <a:srgbClr val="000000"/>
              </a:solidFill>
              <a:latin typeface="Courier New"/>
              <a:ea typeface="Courier New"/>
              <a:cs typeface="Courier New"/>
              <a:sym typeface="Courier New"/>
            </a:endParaRPr>
          </a:p>
        </p:txBody>
      </p:sp>
      <p:sp>
        <p:nvSpPr>
          <p:cNvPr id="171" name="Google Shape;171;p35"/>
          <p:cNvSpPr/>
          <p:nvPr/>
        </p:nvSpPr>
        <p:spPr>
          <a:xfrm>
            <a:off x="3234634" y="575202"/>
            <a:ext cx="1107997" cy="12003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CN" sz="7200" u="none" cap="none" strike="noStrike">
                <a:solidFill>
                  <a:srgbClr val="000000"/>
                </a:solidFill>
                <a:latin typeface="Arial"/>
                <a:ea typeface="Arial"/>
                <a:cs typeface="Arial"/>
                <a:sym typeface="Arial"/>
              </a:rPr>
              <a:t>🤓</a:t>
            </a:r>
            <a:endParaRPr/>
          </a:p>
        </p:txBody>
      </p:sp>
      <p:sp>
        <p:nvSpPr>
          <p:cNvPr id="172" name="Google Shape;172;p35"/>
          <p:cNvSpPr/>
          <p:nvPr/>
        </p:nvSpPr>
        <p:spPr>
          <a:xfrm>
            <a:off x="7236542" y="2541443"/>
            <a:ext cx="840261" cy="529645"/>
          </a:xfrm>
          <a:prstGeom prst="rightArrow">
            <a:avLst>
              <a:gd fmla="val 50000" name="adj1"/>
              <a:gd fmla="val 50000" name="adj2"/>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3" name="Google Shape;173;p35"/>
          <p:cNvSpPr txBox="1"/>
          <p:nvPr/>
        </p:nvSpPr>
        <p:spPr>
          <a:xfrm>
            <a:off x="8154289" y="3872899"/>
            <a:ext cx="2792378" cy="1169551"/>
          </a:xfrm>
          <a:prstGeom prst="rect">
            <a:avLst/>
          </a:prstGeom>
          <a:noFill/>
          <a:ln cap="flat" cmpd="sng" w="9525">
            <a:solidFill>
              <a:srgbClr val="1C305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CN" sz="1400" u="none" cap="none" strike="noStrike">
                <a:solidFill>
                  <a:srgbClr val="000000"/>
                </a:solidFill>
                <a:latin typeface="Courier New"/>
                <a:ea typeface="Courier New"/>
                <a:cs typeface="Courier New"/>
                <a:sym typeface="Courier New"/>
              </a:rPr>
              <a:t>Results: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CN" sz="1400" u="none" cap="none" strike="noStrike">
                <a:solidFill>
                  <a:srgbClr val="000000"/>
                </a:solidFill>
                <a:latin typeface="Courier New"/>
                <a:ea typeface="Courier New"/>
                <a:cs typeface="Courier New"/>
                <a:sym typeface="Courier New"/>
              </a:rPr>
              <a:t>Vulnerable because..</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0" i="0" lang="en-CN" sz="1400" u="none" cap="none" strike="noStrike">
                <a:solidFill>
                  <a:srgbClr val="000000"/>
                </a:solidFill>
                <a:latin typeface="Courier New"/>
                <a:ea typeface="Courier New"/>
                <a:cs typeface="Courier New"/>
                <a:sym typeface="Courier New"/>
              </a:rPr>
              <a:t>Not vulnerable because..</a:t>
            </a:r>
            <a:endParaRPr b="0" i="0" sz="1400" u="none" cap="none" strike="noStrike">
              <a:solidFill>
                <a:srgbClr val="000000"/>
              </a:solidFill>
              <a:latin typeface="Courier New"/>
              <a:ea typeface="Courier New"/>
              <a:cs typeface="Courier New"/>
              <a:sym typeface="Courier New"/>
            </a:endParaRPr>
          </a:p>
        </p:txBody>
      </p:sp>
      <p:sp>
        <p:nvSpPr>
          <p:cNvPr id="174" name="Google Shape;174;p35"/>
          <p:cNvSpPr/>
          <p:nvPr/>
        </p:nvSpPr>
        <p:spPr>
          <a:xfrm>
            <a:off x="7236542" y="4192853"/>
            <a:ext cx="840261" cy="529645"/>
          </a:xfrm>
          <a:prstGeom prst="rightArrow">
            <a:avLst>
              <a:gd fmla="val 50000" name="adj1"/>
              <a:gd fmla="val 50000" name="adj2"/>
            </a:avLst>
          </a:prstGeom>
          <a:solidFill>
            <a:schemeClr val="accent1"/>
          </a:solidFill>
          <a:ln cap="flat" cmpd="sng" w="25400">
            <a:solidFill>
              <a:srgbClr val="1C305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2021-09-26T07:24:30Z</dcterms:created>
  <dc:creator>Kaihua Qin</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8b0afbd-3cf7-4707-aee4-8dc9d855de29_Enabled">
    <vt:lpwstr>true</vt:lpwstr>
  </property>
  <property fmtid="{D5CDD505-2E9C-101B-9397-08002B2CF9AE}" pid="3" name="MSIP_Label_e8b0afbd-3cf7-4707-aee4-8dc9d855de29_SetDate">
    <vt:lpwstr>2023-06-28T06:45:12Z</vt:lpwstr>
  </property>
  <property fmtid="{D5CDD505-2E9C-101B-9397-08002B2CF9AE}" pid="4" name="MSIP_Label_e8b0afbd-3cf7-4707-aee4-8dc9d855de29_Method">
    <vt:lpwstr>Standard</vt:lpwstr>
  </property>
  <property fmtid="{D5CDD505-2E9C-101B-9397-08002B2CF9AE}" pid="5" name="MSIP_Label_e8b0afbd-3cf7-4707-aee4-8dc9d855de29_Name">
    <vt:lpwstr>intern</vt:lpwstr>
  </property>
  <property fmtid="{D5CDD505-2E9C-101B-9397-08002B2CF9AE}" pid="6" name="MSIP_Label_e8b0afbd-3cf7-4707-aee4-8dc9d855de29_SiteId">
    <vt:lpwstr>75a34008-d7d1-4924-8e78-31fea86f6e68</vt:lpwstr>
  </property>
  <property fmtid="{D5CDD505-2E9C-101B-9397-08002B2CF9AE}" pid="7" name="MSIP_Label_e8b0afbd-3cf7-4707-aee4-8dc9d855de29_ActionId">
    <vt:lpwstr>322da1b4-d89c-410c-bf66-8da8f0a01371</vt:lpwstr>
  </property>
  <property fmtid="{D5CDD505-2E9C-101B-9397-08002B2CF9AE}" pid="8" name="MSIP_Label_e8b0afbd-3cf7-4707-aee4-8dc9d855de29_ContentBits">
    <vt:lpwstr>0</vt:lpwstr>
  </property>
</Properties>
</file>